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/>
  <p:notesSz cx="6858000" cy="9144000"/>
  <p:embeddedFontLst>
    <p:embeddedFont>
      <p:font typeface="Noto Sans T Chinese" panose="02020500000000000000" charset="-120"/>
      <p:regular r:id="rId45"/>
    </p:embeddedFont>
    <p:embeddedFont>
      <p:font typeface="Noto Sans T Chinese Bold" panose="02020500000000000000" charset="-120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Linux Biolinum" panose="02020500000000000000" charset="0"/>
      <p:regular r:id="rId51"/>
    </p:embeddedFont>
    <p:embeddedFont>
      <p:font typeface="Linux Biolinum Bold" panose="02020500000000000000" charset="0"/>
      <p:regular r:id="rId52"/>
    </p:embeddedFont>
    <p:embeddedFont>
      <p:font typeface="標楷體" panose="03000509000000000000" pitchFamily="65" charset="-12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8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0.svg"/><Relationship Id="rId5" Type="http://schemas.openxmlformats.org/officeDocument/2006/relationships/image" Target="../media/image20.svg"/><Relationship Id="rId10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svg"/><Relationship Id="rId7" Type="http://schemas.openxmlformats.org/officeDocument/2006/relationships/image" Target="../media/image4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svg"/><Relationship Id="rId7" Type="http://schemas.openxmlformats.org/officeDocument/2006/relationships/image" Target="../media/image4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svg"/><Relationship Id="rId7" Type="http://schemas.openxmlformats.org/officeDocument/2006/relationships/image" Target="../media/image4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9.svg"/><Relationship Id="rId10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jpe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39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sv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8.png"/><Relationship Id="rId5" Type="http://schemas.openxmlformats.org/officeDocument/2006/relationships/image" Target="../media/image41.svg"/><Relationship Id="rId10" Type="http://schemas.openxmlformats.org/officeDocument/2006/relationships/image" Target="../media/image51.jpeg"/><Relationship Id="rId4" Type="http://schemas.openxmlformats.org/officeDocument/2006/relationships/image" Target="../media/image40.png"/><Relationship Id="rId9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1.svg"/><Relationship Id="rId7" Type="http://schemas.openxmlformats.org/officeDocument/2006/relationships/image" Target="../media/image4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sv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8.png"/><Relationship Id="rId5" Type="http://schemas.openxmlformats.org/officeDocument/2006/relationships/image" Target="../media/image41.svg"/><Relationship Id="rId10" Type="http://schemas.openxmlformats.org/officeDocument/2006/relationships/image" Target="../media/image53.jpeg"/><Relationship Id="rId4" Type="http://schemas.openxmlformats.org/officeDocument/2006/relationships/image" Target="../media/image40.png"/><Relationship Id="rId9" Type="http://schemas.openxmlformats.org/officeDocument/2006/relationships/image" Target="../media/image4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1.svg"/><Relationship Id="rId7" Type="http://schemas.openxmlformats.org/officeDocument/2006/relationships/image" Target="../media/image4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37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1.svg"/><Relationship Id="rId7" Type="http://schemas.openxmlformats.org/officeDocument/2006/relationships/image" Target="../media/image4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1.svg"/><Relationship Id="rId7" Type="http://schemas.openxmlformats.org/officeDocument/2006/relationships/image" Target="../media/image4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9.svg"/><Relationship Id="rId10" Type="http://schemas.openxmlformats.org/officeDocument/2006/relationships/image" Target="../media/image55.gif"/><Relationship Id="rId4" Type="http://schemas.openxmlformats.org/officeDocument/2006/relationships/image" Target="../media/image38.png"/><Relationship Id="rId9" Type="http://schemas.openxmlformats.org/officeDocument/2006/relationships/image" Target="../media/image3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1.svg"/><Relationship Id="rId7" Type="http://schemas.openxmlformats.org/officeDocument/2006/relationships/image" Target="../media/image4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9.svg"/><Relationship Id="rId10" Type="http://schemas.openxmlformats.org/officeDocument/2006/relationships/image" Target="../media/image55.gif"/><Relationship Id="rId4" Type="http://schemas.openxmlformats.org/officeDocument/2006/relationships/image" Target="../media/image38.png"/><Relationship Id="rId9" Type="http://schemas.openxmlformats.org/officeDocument/2006/relationships/image" Target="../media/image3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1.svg"/><Relationship Id="rId7" Type="http://schemas.openxmlformats.org/officeDocument/2006/relationships/image" Target="../media/image4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57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gif"/><Relationship Id="rId3" Type="http://schemas.openxmlformats.org/officeDocument/2006/relationships/image" Target="../media/image41.svg"/><Relationship Id="rId7" Type="http://schemas.openxmlformats.org/officeDocument/2006/relationships/image" Target="../media/image4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9.svg"/><Relationship Id="rId10" Type="http://schemas.openxmlformats.org/officeDocument/2006/relationships/image" Target="../media/image57.gif"/><Relationship Id="rId4" Type="http://schemas.openxmlformats.org/officeDocument/2006/relationships/image" Target="../media/image38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4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1.svg"/><Relationship Id="rId7" Type="http://schemas.openxmlformats.org/officeDocument/2006/relationships/image" Target="../media/image4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4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1.svg"/><Relationship Id="rId7" Type="http://schemas.openxmlformats.org/officeDocument/2006/relationships/image" Target="../media/image4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1.svg"/><Relationship Id="rId7" Type="http://schemas.openxmlformats.org/officeDocument/2006/relationships/image" Target="../media/image4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1.svg"/><Relationship Id="rId7" Type="http://schemas.openxmlformats.org/officeDocument/2006/relationships/image" Target="../media/image4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63.gif"/><Relationship Id="rId5" Type="http://schemas.openxmlformats.org/officeDocument/2006/relationships/image" Target="../media/image39.svg"/><Relationship Id="rId10" Type="http://schemas.openxmlformats.org/officeDocument/2006/relationships/image" Target="../media/image55.gif"/><Relationship Id="rId4" Type="http://schemas.openxmlformats.org/officeDocument/2006/relationships/image" Target="../media/image38.png"/><Relationship Id="rId9" Type="http://schemas.openxmlformats.org/officeDocument/2006/relationships/image" Target="../media/image37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1.svg"/><Relationship Id="rId7" Type="http://schemas.openxmlformats.org/officeDocument/2006/relationships/image" Target="../media/image4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65.svg"/><Relationship Id="rId5" Type="http://schemas.openxmlformats.org/officeDocument/2006/relationships/image" Target="../media/image39.svg"/><Relationship Id="rId10" Type="http://schemas.openxmlformats.org/officeDocument/2006/relationships/image" Target="../media/image64.png"/><Relationship Id="rId4" Type="http://schemas.openxmlformats.org/officeDocument/2006/relationships/image" Target="../media/image38.png"/><Relationship Id="rId9" Type="http://schemas.openxmlformats.org/officeDocument/2006/relationships/image" Target="../media/image37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1.svg"/><Relationship Id="rId7" Type="http://schemas.openxmlformats.org/officeDocument/2006/relationships/image" Target="../media/image4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65.svg"/><Relationship Id="rId5" Type="http://schemas.openxmlformats.org/officeDocument/2006/relationships/image" Target="../media/image39.svg"/><Relationship Id="rId10" Type="http://schemas.openxmlformats.org/officeDocument/2006/relationships/image" Target="../media/image64.png"/><Relationship Id="rId4" Type="http://schemas.openxmlformats.org/officeDocument/2006/relationships/image" Target="../media/image38.png"/><Relationship Id="rId9" Type="http://schemas.openxmlformats.org/officeDocument/2006/relationships/image" Target="../media/image3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gif"/><Relationship Id="rId3" Type="http://schemas.openxmlformats.org/officeDocument/2006/relationships/image" Target="../media/image41.svg"/><Relationship Id="rId7" Type="http://schemas.openxmlformats.org/officeDocument/2006/relationships/image" Target="../media/image4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sv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38.png"/><Relationship Id="rId11" Type="http://schemas.openxmlformats.org/officeDocument/2006/relationships/image" Target="../media/image67.gif"/><Relationship Id="rId5" Type="http://schemas.openxmlformats.org/officeDocument/2006/relationships/image" Target="../media/image41.svg"/><Relationship Id="rId10" Type="http://schemas.openxmlformats.org/officeDocument/2006/relationships/image" Target="../media/image66.jpeg"/><Relationship Id="rId4" Type="http://schemas.openxmlformats.org/officeDocument/2006/relationships/image" Target="../media/image40.png"/><Relationship Id="rId9" Type="http://schemas.openxmlformats.org/officeDocument/2006/relationships/image" Target="../media/image4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hyperlink" Target="https://www.linkedin.com/in/chengmanwu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8.png"/><Relationship Id="rId5" Type="http://schemas.openxmlformats.org/officeDocument/2006/relationships/image" Target="../media/image20.sv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0.svg"/><Relationship Id="rId5" Type="http://schemas.openxmlformats.org/officeDocument/2006/relationships/image" Target="../media/image20.svg"/><Relationship Id="rId10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0.svg"/><Relationship Id="rId5" Type="http://schemas.openxmlformats.org/officeDocument/2006/relationships/image" Target="../media/image20.svg"/><Relationship Id="rId10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0.svg"/><Relationship Id="rId5" Type="http://schemas.openxmlformats.org/officeDocument/2006/relationships/image" Target="../media/image20.svg"/><Relationship Id="rId10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80789" y="0"/>
            <a:ext cx="4701724" cy="2222633"/>
          </a:xfrm>
          <a:custGeom>
            <a:avLst/>
            <a:gdLst/>
            <a:ahLst/>
            <a:cxnLst/>
            <a:rect l="l" t="t" r="r" b="b"/>
            <a:pathLst>
              <a:path w="4701724" h="2222633">
                <a:moveTo>
                  <a:pt x="0" y="0"/>
                </a:moveTo>
                <a:lnTo>
                  <a:pt x="4701724" y="0"/>
                </a:lnTo>
                <a:lnTo>
                  <a:pt x="4701724" y="2222633"/>
                </a:lnTo>
                <a:lnTo>
                  <a:pt x="0" y="2222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423086">
            <a:off x="166746" y="-4626437"/>
            <a:ext cx="5323671" cy="7857779"/>
          </a:xfrm>
          <a:custGeom>
            <a:avLst/>
            <a:gdLst/>
            <a:ahLst/>
            <a:cxnLst/>
            <a:rect l="l" t="t" r="r" b="b"/>
            <a:pathLst>
              <a:path w="5323671" h="7857779">
                <a:moveTo>
                  <a:pt x="0" y="0"/>
                </a:moveTo>
                <a:lnTo>
                  <a:pt x="5323671" y="0"/>
                </a:lnTo>
                <a:lnTo>
                  <a:pt x="5323671" y="7857780"/>
                </a:lnTo>
                <a:lnTo>
                  <a:pt x="0" y="7857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24406" y="7950069"/>
            <a:ext cx="5614490" cy="4130953"/>
          </a:xfrm>
          <a:custGeom>
            <a:avLst/>
            <a:gdLst/>
            <a:ahLst/>
            <a:cxnLst/>
            <a:rect l="l" t="t" r="r" b="b"/>
            <a:pathLst>
              <a:path w="5614490" h="4130953">
                <a:moveTo>
                  <a:pt x="0" y="0"/>
                </a:moveTo>
                <a:lnTo>
                  <a:pt x="5614490" y="0"/>
                </a:lnTo>
                <a:lnTo>
                  <a:pt x="5614490" y="4130953"/>
                </a:lnTo>
                <a:lnTo>
                  <a:pt x="0" y="41309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8897882">
            <a:off x="15681947" y="7636750"/>
            <a:ext cx="3154705" cy="2291105"/>
          </a:xfrm>
          <a:custGeom>
            <a:avLst/>
            <a:gdLst/>
            <a:ahLst/>
            <a:cxnLst/>
            <a:rect l="l" t="t" r="r" b="b"/>
            <a:pathLst>
              <a:path w="3154705" h="2291105">
                <a:moveTo>
                  <a:pt x="0" y="0"/>
                </a:moveTo>
                <a:lnTo>
                  <a:pt x="3154706" y="0"/>
                </a:lnTo>
                <a:lnTo>
                  <a:pt x="3154706" y="2291105"/>
                </a:lnTo>
                <a:lnTo>
                  <a:pt x="0" y="22911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689017" y="6978775"/>
            <a:ext cx="5181796" cy="5106425"/>
          </a:xfrm>
          <a:custGeom>
            <a:avLst/>
            <a:gdLst/>
            <a:ahLst/>
            <a:cxnLst/>
            <a:rect l="l" t="t" r="r" b="b"/>
            <a:pathLst>
              <a:path w="5181796" h="5106425">
                <a:moveTo>
                  <a:pt x="0" y="0"/>
                </a:moveTo>
                <a:lnTo>
                  <a:pt x="5181796" y="0"/>
                </a:lnTo>
                <a:lnTo>
                  <a:pt x="5181796" y="5106424"/>
                </a:lnTo>
                <a:lnTo>
                  <a:pt x="0" y="51064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79439" y="1275665"/>
            <a:ext cx="15852212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Noto Sans T Chinese"/>
              </a:rPr>
              <a:t>GROUP 20 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Noto Sans T Chinese"/>
              </a:rPr>
              <a:t>模擬學期末專題</a:t>
            </a:r>
          </a:p>
        </p:txBody>
      </p:sp>
      <p:sp>
        <p:nvSpPr>
          <p:cNvPr id="8" name="Freeform 8"/>
          <p:cNvSpPr/>
          <p:nvPr/>
        </p:nvSpPr>
        <p:spPr>
          <a:xfrm rot="4423086">
            <a:off x="-24920" y="-4936755"/>
            <a:ext cx="5323671" cy="7857779"/>
          </a:xfrm>
          <a:custGeom>
            <a:avLst/>
            <a:gdLst/>
            <a:ahLst/>
            <a:cxnLst/>
            <a:rect l="l" t="t" r="r" b="b"/>
            <a:pathLst>
              <a:path w="5323671" h="7857779">
                <a:moveTo>
                  <a:pt x="0" y="0"/>
                </a:moveTo>
                <a:lnTo>
                  <a:pt x="5323671" y="0"/>
                </a:lnTo>
                <a:lnTo>
                  <a:pt x="5323671" y="7857779"/>
                </a:lnTo>
                <a:lnTo>
                  <a:pt x="0" y="78577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219620" y="4951834"/>
            <a:ext cx="7571850" cy="4052993"/>
            <a:chOff x="-36466" y="-25315"/>
            <a:chExt cx="1994232" cy="1067455"/>
          </a:xfrm>
        </p:grpSpPr>
        <p:sp>
          <p:nvSpPr>
            <p:cNvPr id="10" name="Freeform 10"/>
            <p:cNvSpPr/>
            <p:nvPr/>
          </p:nvSpPr>
          <p:spPr>
            <a:xfrm>
              <a:off x="-36466" y="-25315"/>
              <a:ext cx="1994232" cy="1067455"/>
            </a:xfrm>
            <a:custGeom>
              <a:avLst/>
              <a:gdLst/>
              <a:ahLst/>
              <a:cxnLst/>
              <a:rect l="l" t="t" r="r" b="b"/>
              <a:pathLst>
                <a:path w="1994232" h="1067455">
                  <a:moveTo>
                    <a:pt x="52146" y="0"/>
                  </a:moveTo>
                  <a:lnTo>
                    <a:pt x="1942087" y="0"/>
                  </a:lnTo>
                  <a:cubicBezTo>
                    <a:pt x="1970886" y="0"/>
                    <a:pt x="1994232" y="23346"/>
                    <a:pt x="1994232" y="52146"/>
                  </a:cubicBezTo>
                  <a:lnTo>
                    <a:pt x="1994232" y="1015310"/>
                  </a:lnTo>
                  <a:cubicBezTo>
                    <a:pt x="1994232" y="1044109"/>
                    <a:pt x="1970886" y="1067455"/>
                    <a:pt x="1942087" y="1067455"/>
                  </a:cubicBezTo>
                  <a:lnTo>
                    <a:pt x="52146" y="1067455"/>
                  </a:lnTo>
                  <a:cubicBezTo>
                    <a:pt x="23346" y="1067455"/>
                    <a:pt x="0" y="1044109"/>
                    <a:pt x="0" y="1015310"/>
                  </a:cubicBezTo>
                  <a:lnTo>
                    <a:pt x="0" y="52146"/>
                  </a:lnTo>
                  <a:cubicBezTo>
                    <a:pt x="0" y="23346"/>
                    <a:pt x="23346" y="0"/>
                    <a:pt x="52146" y="0"/>
                  </a:cubicBezTo>
                  <a:close/>
                </a:path>
              </a:pathLst>
            </a:custGeom>
            <a:solidFill>
              <a:srgbClr val="AD554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42590" y="75483"/>
              <a:ext cx="1739673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6999"/>
                </a:lnSpc>
              </a:pPr>
              <a:r>
                <a:rPr lang="en-US" sz="4000" dirty="0">
                  <a:solidFill>
                    <a:srgbClr val="FFFF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     </a:t>
              </a:r>
              <a:r>
                <a:rPr lang="en-US" sz="4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109704007 </a:t>
              </a:r>
              <a:r>
                <a:rPr lang="en-US" sz="4000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張凱勛</a:t>
              </a:r>
              <a:endParaRPr lang="en-US" sz="4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>
                <a:lnSpc>
                  <a:spcPts val="6999"/>
                </a:lnSpc>
              </a:pPr>
              <a:r>
                <a:rPr lang="en-US" sz="4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      109704017 </a:t>
              </a:r>
              <a:r>
                <a:rPr lang="en-US" sz="4000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林恆毅</a:t>
              </a:r>
              <a:r>
                <a:rPr lang="en-US" sz="4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</a:p>
            <a:p>
              <a:pPr>
                <a:lnSpc>
                  <a:spcPts val="6999"/>
                </a:lnSpc>
              </a:pPr>
              <a:r>
                <a:rPr lang="en-US" sz="4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      109704019  </a:t>
              </a:r>
              <a:r>
                <a:rPr lang="en-US" sz="4000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蘇慬</a:t>
              </a:r>
              <a:endParaRPr lang="en-US" sz="4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n-US" sz="4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76340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0" y="0"/>
                </a:moveTo>
                <a:lnTo>
                  <a:pt x="3556828" y="0"/>
                </a:lnTo>
                <a:lnTo>
                  <a:pt x="3556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749714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3556828" y="0"/>
                </a:moveTo>
                <a:lnTo>
                  <a:pt x="0" y="0"/>
                </a:lnTo>
                <a:lnTo>
                  <a:pt x="0" y="4114800"/>
                </a:lnTo>
                <a:lnTo>
                  <a:pt x="3556828" y="4114800"/>
                </a:lnTo>
                <a:lnTo>
                  <a:pt x="3556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24999">
            <a:off x="-2503731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24999">
            <a:off x="-2943904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24999">
            <a:off x="16576762" y="-1229799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924999">
            <a:off x="16136589" y="-1028700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06854" y="1585594"/>
            <a:ext cx="6050139" cy="370358"/>
          </a:xfrm>
          <a:custGeom>
            <a:avLst/>
            <a:gdLst/>
            <a:ahLst/>
            <a:cxnLst/>
            <a:rect l="l" t="t" r="r" b="b"/>
            <a:pathLst>
              <a:path w="6050139" h="370358">
                <a:moveTo>
                  <a:pt x="0" y="0"/>
                </a:moveTo>
                <a:lnTo>
                  <a:pt x="6050139" y="0"/>
                </a:lnTo>
                <a:lnTo>
                  <a:pt x="6050139" y="370358"/>
                </a:lnTo>
                <a:lnTo>
                  <a:pt x="0" y="370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177425" y="1843853"/>
            <a:ext cx="7308997" cy="7760518"/>
          </a:xfrm>
          <a:custGeom>
            <a:avLst/>
            <a:gdLst/>
            <a:ahLst/>
            <a:cxnLst/>
            <a:rect l="l" t="t" r="r" b="b"/>
            <a:pathLst>
              <a:path w="7308997" h="7760518">
                <a:moveTo>
                  <a:pt x="0" y="0"/>
                </a:moveTo>
                <a:lnTo>
                  <a:pt x="7308996" y="0"/>
                </a:lnTo>
                <a:lnTo>
                  <a:pt x="7308996" y="7760517"/>
                </a:lnTo>
                <a:lnTo>
                  <a:pt x="0" y="7760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45459" y="250199"/>
            <a:ext cx="9572929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000000"/>
                </a:solidFill>
                <a:latin typeface="Noto Sans T Chinese Bold"/>
              </a:rPr>
              <a:t>Genetic Algorithm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52107" y="5048250"/>
            <a:ext cx="2559633" cy="9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499" spc="538">
                <a:solidFill>
                  <a:srgbClr val="231F20"/>
                </a:solidFill>
                <a:ea typeface="Noto Sans T Chinese Bold"/>
              </a:rPr>
              <a:t>初始解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72290" y="2136892"/>
            <a:ext cx="2559633" cy="9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499" spc="538">
                <a:solidFill>
                  <a:srgbClr val="231F20"/>
                </a:solidFill>
                <a:ea typeface="Noto Sans T Chinese Bold"/>
              </a:rPr>
              <a:t>選擇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33073" y="6615424"/>
            <a:ext cx="2559633" cy="9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499" spc="538">
                <a:solidFill>
                  <a:srgbClr val="231F20"/>
                </a:solidFill>
                <a:ea typeface="Noto Sans T Chinese Bold"/>
              </a:rPr>
              <a:t>交配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92473" y="7451720"/>
            <a:ext cx="2559633" cy="9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499" spc="538">
                <a:solidFill>
                  <a:srgbClr val="231F20"/>
                </a:solidFill>
                <a:ea typeface="Noto Sans T Chinese Bold"/>
              </a:rPr>
              <a:t>突變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76340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0" y="0"/>
                </a:moveTo>
                <a:lnTo>
                  <a:pt x="3556828" y="0"/>
                </a:lnTo>
                <a:lnTo>
                  <a:pt x="3556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749714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3556828" y="0"/>
                </a:moveTo>
                <a:lnTo>
                  <a:pt x="0" y="0"/>
                </a:lnTo>
                <a:lnTo>
                  <a:pt x="0" y="4114800"/>
                </a:lnTo>
                <a:lnTo>
                  <a:pt x="3556828" y="4114800"/>
                </a:lnTo>
                <a:lnTo>
                  <a:pt x="3556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24999">
            <a:off x="-2503731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24999">
            <a:off x="-2943904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24999">
            <a:off x="16576762" y="-1229799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924999">
            <a:off x="16136589" y="-1028700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06854" y="1585594"/>
            <a:ext cx="6050139" cy="370358"/>
          </a:xfrm>
          <a:custGeom>
            <a:avLst/>
            <a:gdLst/>
            <a:ahLst/>
            <a:cxnLst/>
            <a:rect l="l" t="t" r="r" b="b"/>
            <a:pathLst>
              <a:path w="6050139" h="370358">
                <a:moveTo>
                  <a:pt x="0" y="0"/>
                </a:moveTo>
                <a:lnTo>
                  <a:pt x="6050139" y="0"/>
                </a:lnTo>
                <a:lnTo>
                  <a:pt x="6050139" y="370358"/>
                </a:lnTo>
                <a:lnTo>
                  <a:pt x="0" y="370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045459" y="250199"/>
            <a:ext cx="9572929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000000"/>
                </a:solidFill>
                <a:latin typeface="Noto Sans T Chinese Bold"/>
              </a:rPr>
              <a:t>Genetic Algorithm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79849" y="2955573"/>
            <a:ext cx="13528301" cy="623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9"/>
              </a:lnSpc>
            </a:pPr>
            <a:endParaRPr/>
          </a:p>
          <a:p>
            <a:pPr>
              <a:lnSpc>
                <a:spcPts val="6209"/>
              </a:lnSpc>
            </a:pPr>
            <a:r>
              <a:rPr lang="en-US" sz="4499" spc="440">
                <a:solidFill>
                  <a:srgbClr val="231F20"/>
                </a:solidFill>
                <a:latin typeface="Noto Sans T Chinese"/>
              </a:rPr>
              <a:t>1. 選擇parent方式以</a:t>
            </a:r>
            <a:r>
              <a:rPr lang="en-US" sz="4499" spc="440">
                <a:solidFill>
                  <a:srgbClr val="231F20"/>
                </a:solidFill>
                <a:latin typeface="Noto Sans T Chinese Bold"/>
              </a:rPr>
              <a:t>makespan最優為主</a:t>
            </a:r>
          </a:p>
          <a:p>
            <a:pPr>
              <a:lnSpc>
                <a:spcPts val="6209"/>
              </a:lnSpc>
            </a:pPr>
            <a:endParaRPr lang="en-US" sz="4499" spc="440">
              <a:solidFill>
                <a:srgbClr val="231F20"/>
              </a:solidFill>
              <a:latin typeface="Noto Sans T Chinese Bold"/>
            </a:endParaRPr>
          </a:p>
          <a:p>
            <a:pPr>
              <a:lnSpc>
                <a:spcPts val="6209"/>
              </a:lnSpc>
            </a:pPr>
            <a:r>
              <a:rPr lang="en-US" sz="4499" spc="440">
                <a:solidFill>
                  <a:srgbClr val="231F20"/>
                </a:solidFill>
                <a:latin typeface="Noto Sans T Chinese"/>
              </a:rPr>
              <a:t>2. 選擇大的</a:t>
            </a:r>
            <a:r>
              <a:rPr lang="en-US" sz="4499" spc="440">
                <a:solidFill>
                  <a:srgbClr val="231F20"/>
                </a:solidFill>
                <a:ea typeface="Noto Sans T Chinese Bold"/>
              </a:rPr>
              <a:t>染色體數</a:t>
            </a:r>
            <a:r>
              <a:rPr lang="en-US" sz="4499" spc="440">
                <a:solidFill>
                  <a:srgbClr val="231F20"/>
                </a:solidFill>
                <a:ea typeface="Noto Sans T Chinese"/>
              </a:rPr>
              <a:t>：</a:t>
            </a:r>
            <a:r>
              <a:rPr lang="en-US" sz="4499" spc="440">
                <a:solidFill>
                  <a:srgbClr val="231F20"/>
                </a:solidFill>
                <a:latin typeface="Noto Sans T Chinese Bold"/>
              </a:rPr>
              <a:t>2000, 3000, 4000</a:t>
            </a:r>
            <a:r>
              <a:rPr lang="en-US" sz="4499" spc="440">
                <a:solidFill>
                  <a:srgbClr val="231F20"/>
                </a:solidFill>
                <a:latin typeface="Noto Sans T Chinese"/>
              </a:rPr>
              <a:t>...</a:t>
            </a:r>
          </a:p>
          <a:p>
            <a:pPr>
              <a:lnSpc>
                <a:spcPts val="6209"/>
              </a:lnSpc>
            </a:pPr>
            <a:endParaRPr lang="en-US" sz="4499" spc="440">
              <a:solidFill>
                <a:srgbClr val="231F20"/>
              </a:solidFill>
              <a:latin typeface="Noto Sans T Chinese"/>
            </a:endParaRPr>
          </a:p>
          <a:p>
            <a:pPr>
              <a:lnSpc>
                <a:spcPts val="6209"/>
              </a:lnSpc>
            </a:pPr>
            <a:r>
              <a:rPr lang="en-US" sz="4499" spc="440">
                <a:solidFill>
                  <a:srgbClr val="231F20"/>
                </a:solidFill>
                <a:latin typeface="Noto Sans T Chinese"/>
              </a:rPr>
              <a:t>3. 世代數</a:t>
            </a:r>
            <a:r>
              <a:rPr lang="en-US" sz="4499" spc="440">
                <a:solidFill>
                  <a:srgbClr val="231F20"/>
                </a:solidFill>
                <a:ea typeface="Noto Sans T Chinese Bold"/>
              </a:rPr>
              <a:t>不超過 200</a:t>
            </a:r>
          </a:p>
          <a:p>
            <a:pPr>
              <a:lnSpc>
                <a:spcPts val="6209"/>
              </a:lnSpc>
            </a:pPr>
            <a:endParaRPr lang="en-US" sz="4499" spc="440">
              <a:solidFill>
                <a:srgbClr val="231F20"/>
              </a:solidFill>
              <a:ea typeface="Noto Sans T Chinese Bold"/>
            </a:endParaRPr>
          </a:p>
          <a:p>
            <a:pPr>
              <a:lnSpc>
                <a:spcPts val="6209"/>
              </a:lnSpc>
            </a:pPr>
            <a:r>
              <a:rPr lang="en-US" sz="4499" spc="440">
                <a:solidFill>
                  <a:srgbClr val="231F20"/>
                </a:solidFill>
                <a:latin typeface="Noto Sans T Chinese"/>
              </a:rPr>
              <a:t>4. </a:t>
            </a:r>
            <a:r>
              <a:rPr lang="en-US" sz="4499" spc="440">
                <a:solidFill>
                  <a:srgbClr val="231F20"/>
                </a:solidFill>
                <a:ea typeface="Noto Sans T Chinese Bold"/>
              </a:rPr>
              <a:t>高交配率</a:t>
            </a:r>
            <a:r>
              <a:rPr lang="en-US" sz="4499" spc="440">
                <a:solidFill>
                  <a:srgbClr val="231F20"/>
                </a:solidFill>
                <a:ea typeface="Noto Sans T Chinese"/>
              </a:rPr>
              <a:t>、</a:t>
            </a:r>
            <a:r>
              <a:rPr lang="en-US" sz="4499" spc="440">
                <a:solidFill>
                  <a:srgbClr val="231F20"/>
                </a:solidFill>
                <a:ea typeface="Noto Sans T Chinese Bold"/>
              </a:rPr>
              <a:t>高突變率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22959" y="2507898"/>
            <a:ext cx="4445000" cy="91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Noto Sans T Chinese Bold"/>
              </a:rPr>
              <a:t>參數選擇特點：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76340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0" y="0"/>
                </a:moveTo>
                <a:lnTo>
                  <a:pt x="3556828" y="0"/>
                </a:lnTo>
                <a:lnTo>
                  <a:pt x="3556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749714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3556828" y="0"/>
                </a:moveTo>
                <a:lnTo>
                  <a:pt x="0" y="0"/>
                </a:lnTo>
                <a:lnTo>
                  <a:pt x="0" y="4114800"/>
                </a:lnTo>
                <a:lnTo>
                  <a:pt x="3556828" y="4114800"/>
                </a:lnTo>
                <a:lnTo>
                  <a:pt x="3556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24999">
            <a:off x="-2503731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24999">
            <a:off x="-2943904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24999">
            <a:off x="16576762" y="-1229799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924999">
            <a:off x="16136589" y="-1028700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06854" y="1585594"/>
            <a:ext cx="6050139" cy="370358"/>
          </a:xfrm>
          <a:custGeom>
            <a:avLst/>
            <a:gdLst/>
            <a:ahLst/>
            <a:cxnLst/>
            <a:rect l="l" t="t" r="r" b="b"/>
            <a:pathLst>
              <a:path w="6050139" h="370358">
                <a:moveTo>
                  <a:pt x="0" y="0"/>
                </a:moveTo>
                <a:lnTo>
                  <a:pt x="6050139" y="0"/>
                </a:lnTo>
                <a:lnTo>
                  <a:pt x="6050139" y="370358"/>
                </a:lnTo>
                <a:lnTo>
                  <a:pt x="0" y="370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551217" y="3699468"/>
            <a:ext cx="8152735" cy="6093682"/>
          </a:xfrm>
          <a:custGeom>
            <a:avLst/>
            <a:gdLst/>
            <a:ahLst/>
            <a:cxnLst/>
            <a:rect l="l" t="t" r="r" b="b"/>
            <a:pathLst>
              <a:path w="8152735" h="6093682">
                <a:moveTo>
                  <a:pt x="0" y="0"/>
                </a:moveTo>
                <a:lnTo>
                  <a:pt x="8152735" y="0"/>
                </a:lnTo>
                <a:lnTo>
                  <a:pt x="8152735" y="6093682"/>
                </a:lnTo>
                <a:lnTo>
                  <a:pt x="0" y="6093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45459" y="250199"/>
            <a:ext cx="9572929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000000"/>
                </a:solidFill>
                <a:latin typeface="Noto Sans T Chinese Bold"/>
              </a:rPr>
              <a:t>Genetic Algorithm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6391" y="2507898"/>
            <a:ext cx="4758135" cy="91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Noto Sans T Chinese Bold"/>
              </a:rPr>
              <a:t>以Dmu01為例：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74749" y="5568652"/>
            <a:ext cx="2993926" cy="340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727171"/>
                </a:solidFill>
                <a:latin typeface="Noto Sans T Chinese"/>
              </a:rPr>
              <a:t>Iteration = 150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727171"/>
                </a:solidFill>
                <a:latin typeface="Noto Sans T Chinese"/>
              </a:rPr>
              <a:t>Chrome=3000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727171"/>
                </a:solidFill>
                <a:latin typeface="Noto Sans T Chinese"/>
              </a:rPr>
              <a:t>Pc=1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727171"/>
                </a:solidFill>
                <a:latin typeface="Noto Sans T Chinese"/>
              </a:rPr>
              <a:t>Pm=1</a:t>
            </a:r>
          </a:p>
          <a:p>
            <a:pPr>
              <a:lnSpc>
                <a:spcPts val="4500"/>
              </a:lnSpc>
            </a:pPr>
            <a:endParaRPr lang="en-US" sz="3000">
              <a:solidFill>
                <a:srgbClr val="727171"/>
              </a:solidFill>
              <a:latin typeface="Noto Sans T Chinese"/>
            </a:endParaRPr>
          </a:p>
          <a:p>
            <a:pPr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727171"/>
                </a:solidFill>
                <a:latin typeface="Noto Sans T Chinese"/>
              </a:rPr>
              <a:t>makespan =3173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76340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0" y="0"/>
                </a:moveTo>
                <a:lnTo>
                  <a:pt x="3556828" y="0"/>
                </a:lnTo>
                <a:lnTo>
                  <a:pt x="3556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749714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3556828" y="0"/>
                </a:moveTo>
                <a:lnTo>
                  <a:pt x="0" y="0"/>
                </a:lnTo>
                <a:lnTo>
                  <a:pt x="0" y="4114800"/>
                </a:lnTo>
                <a:lnTo>
                  <a:pt x="3556828" y="4114800"/>
                </a:lnTo>
                <a:lnTo>
                  <a:pt x="3556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24999">
            <a:off x="-2503731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24999">
            <a:off x="-2943904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24999">
            <a:off x="16576762" y="-1229799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924999">
            <a:off x="16136589" y="-1028700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06854" y="1585594"/>
            <a:ext cx="6050139" cy="370358"/>
          </a:xfrm>
          <a:custGeom>
            <a:avLst/>
            <a:gdLst/>
            <a:ahLst/>
            <a:cxnLst/>
            <a:rect l="l" t="t" r="r" b="b"/>
            <a:pathLst>
              <a:path w="6050139" h="370358">
                <a:moveTo>
                  <a:pt x="0" y="0"/>
                </a:moveTo>
                <a:lnTo>
                  <a:pt x="6050139" y="0"/>
                </a:lnTo>
                <a:lnTo>
                  <a:pt x="6050139" y="370358"/>
                </a:lnTo>
                <a:lnTo>
                  <a:pt x="0" y="370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2485400" y="3078583"/>
          <a:ext cx="13317201" cy="5038725"/>
        </p:xfrm>
        <a:graphic>
          <a:graphicData uri="http://schemas.openxmlformats.org/drawingml/2006/table">
            <a:tbl>
              <a:tblPr/>
              <a:tblGrid>
                <a:gridCol w="2013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8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1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39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7957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1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5EC"/>
                          </a:solidFill>
                          <a:latin typeface="Noto Sans T Chinese Bold"/>
                        </a:rPr>
                        <a:t>GA-Makespan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1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5EC"/>
                          </a:solidFill>
                          <a:latin typeface="Noto Sans T Chinese Bold"/>
                        </a:rPr>
                        <a:t>CPsolver-Makespan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1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5EC"/>
                          </a:solidFill>
                          <a:latin typeface="Noto Sans T Chinese Bold"/>
                        </a:rPr>
                        <a:t>UpperBond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9575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 Bold"/>
                        </a:rPr>
                        <a:t>DMU01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 Bold"/>
                        </a:rPr>
                        <a:t>3173, 65min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 Bold"/>
                        </a:rPr>
                        <a:t>2587, 2min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 Bold"/>
                        </a:rPr>
                        <a:t>2563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9575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 Bold"/>
                        </a:rPr>
                        <a:t>DMU44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 Bold"/>
                        </a:rPr>
                        <a:t>4503, 450min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 Bold"/>
                        </a:rPr>
                        <a:t>3564, 2min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 Bold"/>
                        </a:rPr>
                        <a:t>3475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5253871" y="250199"/>
            <a:ext cx="7156104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000000"/>
                </a:solidFill>
                <a:ea typeface="Noto Sans T Chinese Bold"/>
              </a:rPr>
              <a:t>比較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28336" y="-2739838"/>
            <a:ext cx="7537076" cy="7256937"/>
          </a:xfrm>
          <a:custGeom>
            <a:avLst/>
            <a:gdLst/>
            <a:ahLst/>
            <a:cxnLst/>
            <a:rect l="l" t="t" r="r" b="b"/>
            <a:pathLst>
              <a:path w="7537076" h="7256937">
                <a:moveTo>
                  <a:pt x="0" y="0"/>
                </a:moveTo>
                <a:lnTo>
                  <a:pt x="7537076" y="0"/>
                </a:lnTo>
                <a:lnTo>
                  <a:pt x="7537076" y="7256937"/>
                </a:lnTo>
                <a:lnTo>
                  <a:pt x="0" y="7256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4659532" y="5764695"/>
            <a:ext cx="7256937" cy="6987210"/>
          </a:xfrm>
          <a:custGeom>
            <a:avLst/>
            <a:gdLst/>
            <a:ahLst/>
            <a:cxnLst/>
            <a:rect l="l" t="t" r="r" b="b"/>
            <a:pathLst>
              <a:path w="7256937" h="6987210">
                <a:moveTo>
                  <a:pt x="0" y="0"/>
                </a:moveTo>
                <a:lnTo>
                  <a:pt x="7256936" y="0"/>
                </a:lnTo>
                <a:lnTo>
                  <a:pt x="7256936" y="6987210"/>
                </a:lnTo>
                <a:lnTo>
                  <a:pt x="0" y="6987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68670" y="3468920"/>
            <a:ext cx="10750660" cy="4084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99"/>
              </a:lnSpc>
            </a:pPr>
            <a:r>
              <a:rPr lang="en-US" sz="15699">
                <a:solidFill>
                  <a:srgbClr val="91612F"/>
                </a:solidFill>
                <a:latin typeface="Linux Biolinum"/>
              </a:rPr>
              <a:t>FlexSim</a:t>
            </a:r>
          </a:p>
          <a:p>
            <a:pPr algn="ctr">
              <a:lnSpc>
                <a:spcPts val="15700"/>
              </a:lnSpc>
            </a:pPr>
            <a:r>
              <a:rPr lang="en-US" sz="15700">
                <a:solidFill>
                  <a:srgbClr val="91612F"/>
                </a:solidFill>
                <a:latin typeface="Linux Biolinum"/>
              </a:rPr>
              <a:t>Model</a:t>
            </a:r>
          </a:p>
        </p:txBody>
      </p:sp>
      <p:sp>
        <p:nvSpPr>
          <p:cNvPr id="5" name="Freeform 5"/>
          <p:cNvSpPr/>
          <p:nvPr/>
        </p:nvSpPr>
        <p:spPr>
          <a:xfrm rot="-10800000" flipH="1">
            <a:off x="-662519" y="4657168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19" y="0"/>
                </a:moveTo>
                <a:lnTo>
                  <a:pt x="0" y="0"/>
                </a:lnTo>
                <a:lnTo>
                  <a:pt x="0" y="4627715"/>
                </a:lnTo>
                <a:lnTo>
                  <a:pt x="1691219" y="4627715"/>
                </a:lnTo>
                <a:lnTo>
                  <a:pt x="169121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253844" y="7492036"/>
            <a:ext cx="4565087" cy="4498686"/>
          </a:xfrm>
          <a:custGeom>
            <a:avLst/>
            <a:gdLst/>
            <a:ahLst/>
            <a:cxnLst/>
            <a:rect l="l" t="t" r="r" b="b"/>
            <a:pathLst>
              <a:path w="4565087" h="4498686">
                <a:moveTo>
                  <a:pt x="0" y="0"/>
                </a:moveTo>
                <a:lnTo>
                  <a:pt x="4565088" y="0"/>
                </a:lnTo>
                <a:lnTo>
                  <a:pt x="4565088" y="4498686"/>
                </a:lnTo>
                <a:lnTo>
                  <a:pt x="0" y="4498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7259300" y="1002117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19" y="0"/>
                </a:moveTo>
                <a:lnTo>
                  <a:pt x="0" y="0"/>
                </a:lnTo>
                <a:lnTo>
                  <a:pt x="0" y="4627715"/>
                </a:lnTo>
                <a:lnTo>
                  <a:pt x="1691219" y="4627715"/>
                </a:lnTo>
                <a:lnTo>
                  <a:pt x="169121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97449" y="-1360712"/>
            <a:ext cx="4565087" cy="4498686"/>
          </a:xfrm>
          <a:custGeom>
            <a:avLst/>
            <a:gdLst/>
            <a:ahLst/>
            <a:cxnLst/>
            <a:rect l="l" t="t" r="r" b="b"/>
            <a:pathLst>
              <a:path w="4565087" h="4498686">
                <a:moveTo>
                  <a:pt x="0" y="0"/>
                </a:moveTo>
                <a:lnTo>
                  <a:pt x="4565087" y="0"/>
                </a:lnTo>
                <a:lnTo>
                  <a:pt x="4565087" y="4498685"/>
                </a:lnTo>
                <a:lnTo>
                  <a:pt x="0" y="44986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945769" y="-648575"/>
            <a:ext cx="4550578" cy="4381441"/>
          </a:xfrm>
          <a:custGeom>
            <a:avLst/>
            <a:gdLst/>
            <a:ahLst/>
            <a:cxnLst/>
            <a:rect l="l" t="t" r="r" b="b"/>
            <a:pathLst>
              <a:path w="4550578" h="4381441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1689" y="2481852"/>
            <a:ext cx="3583276" cy="3531156"/>
          </a:xfrm>
          <a:custGeom>
            <a:avLst/>
            <a:gdLst/>
            <a:ahLst/>
            <a:cxnLst/>
            <a:rect l="l" t="t" r="r" b="b"/>
            <a:pathLst>
              <a:path w="3583276" h="353115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31367" flipH="1" flipV="1">
            <a:off x="15631026" y="7628333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368379" y="0"/>
            <a:ext cx="9551241" cy="10287000"/>
          </a:xfrm>
          <a:custGeom>
            <a:avLst/>
            <a:gdLst/>
            <a:ahLst/>
            <a:cxnLst/>
            <a:rect l="l" t="t" r="r" b="b"/>
            <a:pathLst>
              <a:path w="9551241" h="10287000">
                <a:moveTo>
                  <a:pt x="0" y="0"/>
                </a:moveTo>
                <a:lnTo>
                  <a:pt x="9551242" y="0"/>
                </a:lnTo>
                <a:lnTo>
                  <a:pt x="95512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945769" y="-648575"/>
            <a:ext cx="4550578" cy="4381441"/>
          </a:xfrm>
          <a:custGeom>
            <a:avLst/>
            <a:gdLst/>
            <a:ahLst/>
            <a:cxnLst/>
            <a:rect l="l" t="t" r="r" b="b"/>
            <a:pathLst>
              <a:path w="4550578" h="4381441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1689" y="2481852"/>
            <a:ext cx="3583276" cy="3531156"/>
          </a:xfrm>
          <a:custGeom>
            <a:avLst/>
            <a:gdLst/>
            <a:ahLst/>
            <a:cxnLst/>
            <a:rect l="l" t="t" r="r" b="b"/>
            <a:pathLst>
              <a:path w="3583276" h="353115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31367" flipH="1" flipV="1">
            <a:off x="15631026" y="7628333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368379" y="0"/>
            <a:ext cx="9551241" cy="10287000"/>
          </a:xfrm>
          <a:custGeom>
            <a:avLst/>
            <a:gdLst/>
            <a:ahLst/>
            <a:cxnLst/>
            <a:rect l="l" t="t" r="r" b="b"/>
            <a:pathLst>
              <a:path w="9551241" h="10287000">
                <a:moveTo>
                  <a:pt x="0" y="0"/>
                </a:moveTo>
                <a:lnTo>
                  <a:pt x="9551242" y="0"/>
                </a:lnTo>
                <a:lnTo>
                  <a:pt x="95512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35891" y="1727460"/>
            <a:ext cx="14816219" cy="6832079"/>
          </a:xfrm>
          <a:custGeom>
            <a:avLst/>
            <a:gdLst/>
            <a:ahLst/>
            <a:cxnLst/>
            <a:rect l="l" t="t" r="r" b="b"/>
            <a:pathLst>
              <a:path w="14816219" h="6832079">
                <a:moveTo>
                  <a:pt x="0" y="0"/>
                </a:moveTo>
                <a:lnTo>
                  <a:pt x="14816218" y="0"/>
                </a:lnTo>
                <a:lnTo>
                  <a:pt x="14816218" y="6832080"/>
                </a:lnTo>
                <a:lnTo>
                  <a:pt x="0" y="68320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3514" t="-26413" r="-115871" b="-154421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945769" y="-648575"/>
            <a:ext cx="4550578" cy="4381441"/>
          </a:xfrm>
          <a:custGeom>
            <a:avLst/>
            <a:gdLst/>
            <a:ahLst/>
            <a:cxnLst/>
            <a:rect l="l" t="t" r="r" b="b"/>
            <a:pathLst>
              <a:path w="4550578" h="4381441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1689" y="2481852"/>
            <a:ext cx="3583276" cy="3531156"/>
          </a:xfrm>
          <a:custGeom>
            <a:avLst/>
            <a:gdLst/>
            <a:ahLst/>
            <a:cxnLst/>
            <a:rect l="l" t="t" r="r" b="b"/>
            <a:pathLst>
              <a:path w="3583276" h="353115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31367" flipH="1" flipV="1">
            <a:off x="15631026" y="7628333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368379" y="0"/>
            <a:ext cx="9551241" cy="10287000"/>
          </a:xfrm>
          <a:custGeom>
            <a:avLst/>
            <a:gdLst/>
            <a:ahLst/>
            <a:cxnLst/>
            <a:rect l="l" t="t" r="r" b="b"/>
            <a:pathLst>
              <a:path w="9551241" h="10287000">
                <a:moveTo>
                  <a:pt x="0" y="0"/>
                </a:moveTo>
                <a:lnTo>
                  <a:pt x="9551242" y="0"/>
                </a:lnTo>
                <a:lnTo>
                  <a:pt x="95512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35891" y="1727460"/>
            <a:ext cx="14816219" cy="6832079"/>
          </a:xfrm>
          <a:custGeom>
            <a:avLst/>
            <a:gdLst/>
            <a:ahLst/>
            <a:cxnLst/>
            <a:rect l="l" t="t" r="r" b="b"/>
            <a:pathLst>
              <a:path w="14816219" h="6832079">
                <a:moveTo>
                  <a:pt x="0" y="0"/>
                </a:moveTo>
                <a:lnTo>
                  <a:pt x="14816218" y="0"/>
                </a:lnTo>
                <a:lnTo>
                  <a:pt x="14816218" y="6832080"/>
                </a:lnTo>
                <a:lnTo>
                  <a:pt x="0" y="68320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3514" t="-26413" r="-115871" b="-1544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86308" y="421642"/>
            <a:ext cx="5855918" cy="9082482"/>
          </a:xfrm>
          <a:custGeom>
            <a:avLst/>
            <a:gdLst/>
            <a:ahLst/>
            <a:cxnLst/>
            <a:rect l="l" t="t" r="r" b="b"/>
            <a:pathLst>
              <a:path w="5855918" h="9082482">
                <a:moveTo>
                  <a:pt x="0" y="0"/>
                </a:moveTo>
                <a:lnTo>
                  <a:pt x="5855918" y="0"/>
                </a:lnTo>
                <a:lnTo>
                  <a:pt x="5855918" y="9082481"/>
                </a:lnTo>
                <a:lnTo>
                  <a:pt x="0" y="90824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4900" t="-21863" r="-505012" b="-11246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042226" y="421642"/>
            <a:ext cx="5822792" cy="9082482"/>
          </a:xfrm>
          <a:custGeom>
            <a:avLst/>
            <a:gdLst/>
            <a:ahLst/>
            <a:cxnLst/>
            <a:rect l="l" t="t" r="r" b="b"/>
            <a:pathLst>
              <a:path w="5822792" h="9082482">
                <a:moveTo>
                  <a:pt x="0" y="0"/>
                </a:moveTo>
                <a:lnTo>
                  <a:pt x="5822792" y="0"/>
                </a:lnTo>
                <a:lnTo>
                  <a:pt x="5822792" y="9082481"/>
                </a:lnTo>
                <a:lnTo>
                  <a:pt x="0" y="90824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5633" t="-21967" r="-506000" b="-111610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80069" y="918652"/>
            <a:ext cx="8342154" cy="8449696"/>
          </a:xfrm>
          <a:custGeom>
            <a:avLst/>
            <a:gdLst/>
            <a:ahLst/>
            <a:cxnLst/>
            <a:rect l="l" t="t" r="r" b="b"/>
            <a:pathLst>
              <a:path w="8342154" h="8449696">
                <a:moveTo>
                  <a:pt x="0" y="0"/>
                </a:moveTo>
                <a:lnTo>
                  <a:pt x="8342155" y="0"/>
                </a:lnTo>
                <a:lnTo>
                  <a:pt x="8342155" y="8449696"/>
                </a:lnTo>
                <a:lnTo>
                  <a:pt x="0" y="8449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5740" y="2673353"/>
            <a:ext cx="7641438" cy="5130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91612F"/>
                </a:solidFill>
                <a:latin typeface="Linux Biolinum"/>
              </a:rPr>
              <a:t>Add</a:t>
            </a:r>
          </a:p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91612F"/>
                </a:solidFill>
                <a:latin typeface="Linux Biolinum"/>
              </a:rPr>
              <a:t>Global</a:t>
            </a:r>
          </a:p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91612F"/>
                </a:solidFill>
                <a:latin typeface="Linux Biolinum"/>
              </a:rPr>
              <a:t>Tables</a:t>
            </a:r>
          </a:p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91612F"/>
                </a:solidFill>
                <a:latin typeface="Linux Biolinum"/>
              </a:rPr>
              <a:t>"Workstation"</a:t>
            </a:r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36461" r="36140"/>
          <a:stretch>
            <a:fillRect/>
          </a:stretch>
        </p:blipFill>
        <p:spPr>
          <a:xfrm>
            <a:off x="10538335" y="1138748"/>
            <a:ext cx="4008329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49109" y="2136280"/>
            <a:ext cx="7909310" cy="1330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91612F"/>
                </a:solidFill>
                <a:latin typeface="Linux Biolinum"/>
              </a:rPr>
              <a:t>FlexSim模擬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22429" y="7212793"/>
            <a:ext cx="4060885" cy="588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4399" spc="219">
                <a:solidFill>
                  <a:srgbClr val="91612F"/>
                </a:solidFill>
                <a:latin typeface="Linux Biolinum"/>
              </a:rPr>
              <a:t>FIFO</a:t>
            </a:r>
          </a:p>
        </p:txBody>
      </p:sp>
      <p:sp>
        <p:nvSpPr>
          <p:cNvPr id="4" name="Freeform 4"/>
          <p:cNvSpPr/>
          <p:nvPr/>
        </p:nvSpPr>
        <p:spPr>
          <a:xfrm rot="5400000" flipH="1">
            <a:off x="3121214" y="5591197"/>
            <a:ext cx="459346" cy="1256916"/>
          </a:xfrm>
          <a:custGeom>
            <a:avLst/>
            <a:gdLst/>
            <a:ahLst/>
            <a:cxnLst/>
            <a:rect l="l" t="t" r="r" b="b"/>
            <a:pathLst>
              <a:path w="459346" h="1256916">
                <a:moveTo>
                  <a:pt x="459346" y="0"/>
                </a:moveTo>
                <a:lnTo>
                  <a:pt x="0" y="0"/>
                </a:lnTo>
                <a:lnTo>
                  <a:pt x="0" y="1256916"/>
                </a:lnTo>
                <a:lnTo>
                  <a:pt x="459346" y="1256916"/>
                </a:lnTo>
                <a:lnTo>
                  <a:pt x="4593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28419" y="5715901"/>
            <a:ext cx="1084772" cy="115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US" sz="8500">
                <a:solidFill>
                  <a:srgbClr val="91612F"/>
                </a:solidFill>
                <a:latin typeface="Linux Biolinum"/>
              </a:rPr>
              <a:t>01</a:t>
            </a:r>
          </a:p>
        </p:txBody>
      </p:sp>
      <p:sp>
        <p:nvSpPr>
          <p:cNvPr id="6" name="Freeform 6"/>
          <p:cNvSpPr/>
          <p:nvPr/>
        </p:nvSpPr>
        <p:spPr>
          <a:xfrm rot="-10723850">
            <a:off x="13554742" y="-3183869"/>
            <a:ext cx="7256937" cy="6987210"/>
          </a:xfrm>
          <a:custGeom>
            <a:avLst/>
            <a:gdLst/>
            <a:ahLst/>
            <a:cxnLst/>
            <a:rect l="l" t="t" r="r" b="b"/>
            <a:pathLst>
              <a:path w="7256937" h="6987210">
                <a:moveTo>
                  <a:pt x="0" y="0"/>
                </a:moveTo>
                <a:lnTo>
                  <a:pt x="7256937" y="0"/>
                </a:lnTo>
                <a:lnTo>
                  <a:pt x="7256937" y="6987210"/>
                </a:lnTo>
                <a:lnTo>
                  <a:pt x="0" y="6987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1440369" y="-2249343"/>
            <a:ext cx="4565087" cy="4498686"/>
          </a:xfrm>
          <a:custGeom>
            <a:avLst/>
            <a:gdLst/>
            <a:ahLst/>
            <a:cxnLst/>
            <a:rect l="l" t="t" r="r" b="b"/>
            <a:pathLst>
              <a:path w="4565087" h="4498686">
                <a:moveTo>
                  <a:pt x="0" y="0"/>
                </a:moveTo>
                <a:lnTo>
                  <a:pt x="4565087" y="0"/>
                </a:lnTo>
                <a:lnTo>
                  <a:pt x="4565087" y="4498686"/>
                </a:lnTo>
                <a:lnTo>
                  <a:pt x="0" y="449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122325" y="7212793"/>
            <a:ext cx="4060885" cy="588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4399" spc="219">
                <a:solidFill>
                  <a:srgbClr val="91612F"/>
                </a:solidFill>
                <a:ea typeface="Linux Biolinum"/>
              </a:rPr>
              <a:t>排定順序</a:t>
            </a:r>
          </a:p>
        </p:txBody>
      </p:sp>
      <p:sp>
        <p:nvSpPr>
          <p:cNvPr id="9" name="Freeform 9"/>
          <p:cNvSpPr/>
          <p:nvPr/>
        </p:nvSpPr>
        <p:spPr>
          <a:xfrm rot="5400000" flipH="1">
            <a:off x="13521111" y="5591197"/>
            <a:ext cx="459346" cy="1256916"/>
          </a:xfrm>
          <a:custGeom>
            <a:avLst/>
            <a:gdLst/>
            <a:ahLst/>
            <a:cxnLst/>
            <a:rect l="l" t="t" r="r" b="b"/>
            <a:pathLst>
              <a:path w="459346" h="1256916">
                <a:moveTo>
                  <a:pt x="459345" y="0"/>
                </a:moveTo>
                <a:lnTo>
                  <a:pt x="0" y="0"/>
                </a:lnTo>
                <a:lnTo>
                  <a:pt x="0" y="1256916"/>
                </a:lnTo>
                <a:lnTo>
                  <a:pt x="459345" y="1256916"/>
                </a:lnTo>
                <a:lnTo>
                  <a:pt x="45934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328316" y="5715901"/>
            <a:ext cx="1084772" cy="115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US" sz="8500">
                <a:solidFill>
                  <a:srgbClr val="91612F"/>
                </a:solidFill>
                <a:latin typeface="Linux Biolinum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7439" y="7212793"/>
            <a:ext cx="4060885" cy="588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4399" spc="219">
                <a:solidFill>
                  <a:srgbClr val="91612F"/>
                </a:solidFill>
                <a:latin typeface="Linux Biolinum"/>
              </a:rPr>
              <a:t>RemainTime</a:t>
            </a:r>
          </a:p>
        </p:txBody>
      </p:sp>
      <p:sp>
        <p:nvSpPr>
          <p:cNvPr id="12" name="Freeform 12"/>
          <p:cNvSpPr/>
          <p:nvPr/>
        </p:nvSpPr>
        <p:spPr>
          <a:xfrm rot="5400000" flipH="1">
            <a:off x="9706224" y="5591197"/>
            <a:ext cx="459346" cy="1256916"/>
          </a:xfrm>
          <a:custGeom>
            <a:avLst/>
            <a:gdLst/>
            <a:ahLst/>
            <a:cxnLst/>
            <a:rect l="l" t="t" r="r" b="b"/>
            <a:pathLst>
              <a:path w="459346" h="1256916">
                <a:moveTo>
                  <a:pt x="459346" y="0"/>
                </a:moveTo>
                <a:lnTo>
                  <a:pt x="0" y="0"/>
                </a:lnTo>
                <a:lnTo>
                  <a:pt x="0" y="1256916"/>
                </a:lnTo>
                <a:lnTo>
                  <a:pt x="459346" y="1256916"/>
                </a:lnTo>
                <a:lnTo>
                  <a:pt x="4593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513429" y="5715901"/>
            <a:ext cx="1084772" cy="115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US" sz="8500">
                <a:solidFill>
                  <a:srgbClr val="91612F"/>
                </a:solidFill>
                <a:latin typeface="Linux Biolinum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03764" y="7212793"/>
            <a:ext cx="2573419" cy="588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4399" spc="219">
                <a:solidFill>
                  <a:srgbClr val="91612F"/>
                </a:solidFill>
                <a:latin typeface="Linux Biolinum"/>
              </a:rPr>
              <a:t>LIFO</a:t>
            </a:r>
          </a:p>
        </p:txBody>
      </p:sp>
      <p:sp>
        <p:nvSpPr>
          <p:cNvPr id="15" name="Freeform 15"/>
          <p:cNvSpPr/>
          <p:nvPr/>
        </p:nvSpPr>
        <p:spPr>
          <a:xfrm rot="5400000" flipH="1">
            <a:off x="6502549" y="5591197"/>
            <a:ext cx="459346" cy="1256916"/>
          </a:xfrm>
          <a:custGeom>
            <a:avLst/>
            <a:gdLst/>
            <a:ahLst/>
            <a:cxnLst/>
            <a:rect l="l" t="t" r="r" b="b"/>
            <a:pathLst>
              <a:path w="459346" h="1256916">
                <a:moveTo>
                  <a:pt x="459346" y="0"/>
                </a:moveTo>
                <a:lnTo>
                  <a:pt x="0" y="0"/>
                </a:lnTo>
                <a:lnTo>
                  <a:pt x="0" y="1256916"/>
                </a:lnTo>
                <a:lnTo>
                  <a:pt x="459346" y="1256916"/>
                </a:lnTo>
                <a:lnTo>
                  <a:pt x="4593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309754" y="5715901"/>
            <a:ext cx="1084772" cy="115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US" sz="8500">
                <a:solidFill>
                  <a:srgbClr val="91612F"/>
                </a:solidFill>
                <a:latin typeface="Linux Biolinum"/>
              </a:rPr>
              <a:t>02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111138" y="57710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80731" y="250508"/>
            <a:ext cx="9726537" cy="1551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9200" spc="901">
                <a:solidFill>
                  <a:srgbClr val="231F20"/>
                </a:solidFill>
                <a:ea typeface="Noto Sans T Chinese"/>
              </a:rPr>
              <a:t>報告內容</a:t>
            </a:r>
          </a:p>
        </p:txBody>
      </p:sp>
      <p:sp>
        <p:nvSpPr>
          <p:cNvPr id="4" name="Freeform 4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81617" y="2667000"/>
            <a:ext cx="1702399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11"/>
              </a:lnSpc>
            </a:pPr>
            <a:r>
              <a:rPr lang="en-US" sz="7759">
                <a:solidFill>
                  <a:srgbClr val="363636"/>
                </a:solidFill>
                <a:latin typeface="Noto Sans T Chinese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81617" y="4381500"/>
            <a:ext cx="1702399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11"/>
              </a:lnSpc>
            </a:pPr>
            <a:r>
              <a:rPr lang="en-US" sz="7759">
                <a:solidFill>
                  <a:srgbClr val="363636"/>
                </a:solidFill>
                <a:latin typeface="Noto Sans T Chinese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80731" y="6096000"/>
            <a:ext cx="1702399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11"/>
              </a:lnSpc>
            </a:pPr>
            <a:r>
              <a:rPr lang="en-US" sz="7759">
                <a:solidFill>
                  <a:srgbClr val="363636"/>
                </a:solidFill>
                <a:latin typeface="Noto Sans T Chinese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81617" y="7810269"/>
            <a:ext cx="1702399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11"/>
              </a:lnSpc>
            </a:pPr>
            <a:r>
              <a:rPr lang="en-US" sz="7759">
                <a:solidFill>
                  <a:srgbClr val="363636"/>
                </a:solidFill>
                <a:latin typeface="Noto Sans T Chinese Bold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45365" y="2771775"/>
            <a:ext cx="6895152" cy="81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23"/>
              </a:lnSpc>
            </a:pPr>
            <a:r>
              <a:rPr lang="en-US" sz="4800" spc="470">
                <a:solidFill>
                  <a:srgbClr val="231F20"/>
                </a:solidFill>
                <a:ea typeface="Noto Sans T Chinese"/>
              </a:rPr>
              <a:t>演算法求解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45365" y="4486275"/>
            <a:ext cx="7235862" cy="81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23"/>
              </a:lnSpc>
            </a:pPr>
            <a:r>
              <a:rPr lang="en-US" sz="4800" spc="470">
                <a:solidFill>
                  <a:srgbClr val="231F20"/>
                </a:solidFill>
                <a:latin typeface="Noto Sans T Chinese"/>
              </a:rPr>
              <a:t>FLEXSIM MODEL 介紹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45365" y="6200775"/>
            <a:ext cx="7235862" cy="81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23"/>
              </a:lnSpc>
              <a:spcBef>
                <a:spcPct val="0"/>
              </a:spcBef>
            </a:pPr>
            <a:r>
              <a:rPr lang="en-US" sz="4800" spc="470">
                <a:solidFill>
                  <a:srgbClr val="231F20"/>
                </a:solidFill>
                <a:ea typeface="Noto Sans T Chinese"/>
              </a:rPr>
              <a:t>結論分析探討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45365" y="7915275"/>
            <a:ext cx="7235862" cy="81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23"/>
              </a:lnSpc>
              <a:spcBef>
                <a:spcPct val="0"/>
              </a:spcBef>
            </a:pPr>
            <a:r>
              <a:rPr lang="en-US" sz="4800" spc="470">
                <a:solidFill>
                  <a:srgbClr val="231F20"/>
                </a:solidFill>
                <a:ea typeface="Noto Sans T Chinese"/>
              </a:rPr>
              <a:t>分工、引用資料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945769" y="-648575"/>
            <a:ext cx="4550578" cy="4381441"/>
          </a:xfrm>
          <a:custGeom>
            <a:avLst/>
            <a:gdLst/>
            <a:ahLst/>
            <a:cxnLst/>
            <a:rect l="l" t="t" r="r" b="b"/>
            <a:pathLst>
              <a:path w="4550578" h="4381441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1689" y="2481852"/>
            <a:ext cx="3583276" cy="3531156"/>
          </a:xfrm>
          <a:custGeom>
            <a:avLst/>
            <a:gdLst/>
            <a:ahLst/>
            <a:cxnLst/>
            <a:rect l="l" t="t" r="r" b="b"/>
            <a:pathLst>
              <a:path w="3583276" h="353115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31367" flipH="1" flipV="1">
            <a:off x="15631026" y="7628333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40" end="4739.2"/>
                </p14:media>
              </p:ext>
            </p:extLst>
          </p:nvPr>
        </p:nvPicPr>
        <p:blipFill>
          <a:blip r:embed="rId10"/>
          <a:srcRect l="22699" t="16229" r="25375" b="3481"/>
          <a:stretch>
            <a:fillRect/>
          </a:stretch>
        </p:blipFill>
        <p:spPr>
          <a:xfrm>
            <a:off x="4588651" y="2223370"/>
            <a:ext cx="9110699" cy="733724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55113" y="281836"/>
            <a:ext cx="1077777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Noto Sans T Chinese"/>
              </a:rPr>
              <a:t>FIFO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945769" y="-648575"/>
            <a:ext cx="4550578" cy="4381441"/>
          </a:xfrm>
          <a:custGeom>
            <a:avLst/>
            <a:gdLst/>
            <a:ahLst/>
            <a:cxnLst/>
            <a:rect l="l" t="t" r="r" b="b"/>
            <a:pathLst>
              <a:path w="4550578" h="4381441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1689" y="2481852"/>
            <a:ext cx="3583276" cy="3531156"/>
          </a:xfrm>
          <a:custGeom>
            <a:avLst/>
            <a:gdLst/>
            <a:ahLst/>
            <a:cxnLst/>
            <a:rect l="l" t="t" r="r" b="b"/>
            <a:pathLst>
              <a:path w="3583276" h="353115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31367" flipH="1" flipV="1">
            <a:off x="15631026" y="7628333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45057" y="2253309"/>
            <a:ext cx="6197885" cy="7519396"/>
          </a:xfrm>
          <a:custGeom>
            <a:avLst/>
            <a:gdLst/>
            <a:ahLst/>
            <a:cxnLst/>
            <a:rect l="l" t="t" r="r" b="b"/>
            <a:pathLst>
              <a:path w="6197885" h="7519396">
                <a:moveTo>
                  <a:pt x="0" y="0"/>
                </a:moveTo>
                <a:lnTo>
                  <a:pt x="6197886" y="0"/>
                </a:lnTo>
                <a:lnTo>
                  <a:pt x="6197886" y="7519397"/>
                </a:lnTo>
                <a:lnTo>
                  <a:pt x="0" y="75193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55113" y="250521"/>
            <a:ext cx="1077777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Noto Sans T Chinese"/>
              </a:rPr>
              <a:t>LIFO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945769" y="-648575"/>
            <a:ext cx="4550578" cy="4381441"/>
          </a:xfrm>
          <a:custGeom>
            <a:avLst/>
            <a:gdLst/>
            <a:ahLst/>
            <a:cxnLst/>
            <a:rect l="l" t="t" r="r" b="b"/>
            <a:pathLst>
              <a:path w="4550578" h="4381441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1689" y="2481852"/>
            <a:ext cx="3583276" cy="3531156"/>
          </a:xfrm>
          <a:custGeom>
            <a:avLst/>
            <a:gdLst/>
            <a:ahLst/>
            <a:cxnLst/>
            <a:rect l="l" t="t" r="r" b="b"/>
            <a:pathLst>
              <a:path w="3583276" h="353115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31367" flipH="1" flipV="1">
            <a:off x="15631026" y="7628333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55113" y="79375"/>
            <a:ext cx="1077777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Noto Sans T Chinese"/>
              </a:rPr>
              <a:t>LIFO</a:t>
            </a:r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200" end="8485.799999999999"/>
                </p14:media>
              </p:ext>
            </p:extLst>
          </p:nvPr>
        </p:nvPicPr>
        <p:blipFill>
          <a:blip r:embed="rId10"/>
          <a:srcRect l="14855" t="10088" r="18145" b="3132"/>
          <a:stretch>
            <a:fillRect/>
          </a:stretch>
        </p:blipFill>
        <p:spPr>
          <a:xfrm>
            <a:off x="3850779" y="2269524"/>
            <a:ext cx="10586442" cy="7141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945769" y="-648575"/>
            <a:ext cx="4550578" cy="4381441"/>
          </a:xfrm>
          <a:custGeom>
            <a:avLst/>
            <a:gdLst/>
            <a:ahLst/>
            <a:cxnLst/>
            <a:rect l="l" t="t" r="r" b="b"/>
            <a:pathLst>
              <a:path w="4550578" h="4381441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1689" y="2481852"/>
            <a:ext cx="3583276" cy="3531156"/>
          </a:xfrm>
          <a:custGeom>
            <a:avLst/>
            <a:gdLst/>
            <a:ahLst/>
            <a:cxnLst/>
            <a:rect l="l" t="t" r="r" b="b"/>
            <a:pathLst>
              <a:path w="3583276" h="353115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31367" flipH="1" flipV="1">
            <a:off x="15631026" y="7628333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55113" y="592820"/>
            <a:ext cx="1077777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Noto Sans T Chinese"/>
              </a:rPr>
              <a:t>RemainTime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93338" y="3618648"/>
            <a:ext cx="7914288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210">
                <a:solidFill>
                  <a:srgbClr val="91612F"/>
                </a:solidFill>
                <a:latin typeface="Linux Biolinum"/>
              </a:rPr>
              <a:t>Create RemainTime Label</a:t>
            </a:r>
          </a:p>
        </p:txBody>
      </p:sp>
      <p:sp>
        <p:nvSpPr>
          <p:cNvPr id="7" name="Freeform 7"/>
          <p:cNvSpPr/>
          <p:nvPr/>
        </p:nvSpPr>
        <p:spPr>
          <a:xfrm rot="5400000" flipH="1">
            <a:off x="5183219" y="3153187"/>
            <a:ext cx="459346" cy="1256916"/>
          </a:xfrm>
          <a:custGeom>
            <a:avLst/>
            <a:gdLst/>
            <a:ahLst/>
            <a:cxnLst/>
            <a:rect l="l" t="t" r="r" b="b"/>
            <a:pathLst>
              <a:path w="459346" h="1256916">
                <a:moveTo>
                  <a:pt x="459346" y="0"/>
                </a:moveTo>
                <a:lnTo>
                  <a:pt x="0" y="0"/>
                </a:lnTo>
                <a:lnTo>
                  <a:pt x="0" y="1256917"/>
                </a:lnTo>
                <a:lnTo>
                  <a:pt x="459346" y="1256917"/>
                </a:lnTo>
                <a:lnTo>
                  <a:pt x="45934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56578" y="3250576"/>
            <a:ext cx="1084772" cy="115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US" sz="8500">
                <a:solidFill>
                  <a:srgbClr val="91612F"/>
                </a:solidFill>
                <a:latin typeface="Linux Biolinum"/>
              </a:rPr>
              <a:t>01</a:t>
            </a:r>
          </a:p>
        </p:txBody>
      </p:sp>
      <p:sp>
        <p:nvSpPr>
          <p:cNvPr id="9" name="Freeform 9"/>
          <p:cNvSpPr/>
          <p:nvPr/>
        </p:nvSpPr>
        <p:spPr>
          <a:xfrm rot="5400000" flipH="1">
            <a:off x="5149373" y="5340959"/>
            <a:ext cx="459346" cy="1256916"/>
          </a:xfrm>
          <a:custGeom>
            <a:avLst/>
            <a:gdLst/>
            <a:ahLst/>
            <a:cxnLst/>
            <a:rect l="l" t="t" r="r" b="b"/>
            <a:pathLst>
              <a:path w="459346" h="1256916">
                <a:moveTo>
                  <a:pt x="459346" y="0"/>
                </a:moveTo>
                <a:lnTo>
                  <a:pt x="0" y="0"/>
                </a:lnTo>
                <a:lnTo>
                  <a:pt x="0" y="1256917"/>
                </a:lnTo>
                <a:lnTo>
                  <a:pt x="459346" y="1256917"/>
                </a:lnTo>
                <a:lnTo>
                  <a:pt x="45934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956578" y="5465664"/>
            <a:ext cx="1084772" cy="115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US" sz="8500">
                <a:solidFill>
                  <a:srgbClr val="91612F"/>
                </a:solidFill>
                <a:latin typeface="Linux Biolinum"/>
              </a:rPr>
              <a:t>02</a:t>
            </a:r>
          </a:p>
        </p:txBody>
      </p:sp>
      <p:sp>
        <p:nvSpPr>
          <p:cNvPr id="11" name="Freeform 11"/>
          <p:cNvSpPr/>
          <p:nvPr/>
        </p:nvSpPr>
        <p:spPr>
          <a:xfrm rot="5400000" flipH="1">
            <a:off x="5149373" y="7556047"/>
            <a:ext cx="459346" cy="1256916"/>
          </a:xfrm>
          <a:custGeom>
            <a:avLst/>
            <a:gdLst/>
            <a:ahLst/>
            <a:cxnLst/>
            <a:rect l="l" t="t" r="r" b="b"/>
            <a:pathLst>
              <a:path w="459346" h="1256916">
                <a:moveTo>
                  <a:pt x="459346" y="0"/>
                </a:moveTo>
                <a:lnTo>
                  <a:pt x="0" y="0"/>
                </a:lnTo>
                <a:lnTo>
                  <a:pt x="0" y="1256917"/>
                </a:lnTo>
                <a:lnTo>
                  <a:pt x="459346" y="1256917"/>
                </a:lnTo>
                <a:lnTo>
                  <a:pt x="45934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956578" y="7680752"/>
            <a:ext cx="1084772" cy="115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US" sz="8500">
                <a:solidFill>
                  <a:srgbClr val="91612F"/>
                </a:solidFill>
                <a:latin typeface="Linux Biolinum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93338" y="5716053"/>
            <a:ext cx="7375628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4200" spc="210">
                <a:solidFill>
                  <a:srgbClr val="91612F"/>
                </a:solidFill>
                <a:latin typeface="Linux Biolinum"/>
              </a:rPr>
              <a:t>Update RemainTime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93338" y="8078209"/>
            <a:ext cx="8393886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210">
                <a:solidFill>
                  <a:srgbClr val="91612F"/>
                </a:solidFill>
                <a:latin typeface="Linux Biolinum"/>
              </a:rPr>
              <a:t>Sort by Expression (Descending)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66756" y="4229100"/>
            <a:ext cx="1918741" cy="1828800"/>
            <a:chOff x="0" y="0"/>
            <a:chExt cx="812800" cy="774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1612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447381" y="4000500"/>
            <a:ext cx="6096000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91612F"/>
                </a:solidFill>
                <a:ea typeface="Noto Sans T Chinese Bold"/>
              </a:rPr>
              <a:t>排定順序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945769" y="-648575"/>
            <a:ext cx="4550578" cy="4381441"/>
          </a:xfrm>
          <a:custGeom>
            <a:avLst/>
            <a:gdLst/>
            <a:ahLst/>
            <a:cxnLst/>
            <a:rect l="l" t="t" r="r" b="b"/>
            <a:pathLst>
              <a:path w="4550578" h="4381441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1689" y="2481852"/>
            <a:ext cx="3583276" cy="3531156"/>
          </a:xfrm>
          <a:custGeom>
            <a:avLst/>
            <a:gdLst/>
            <a:ahLst/>
            <a:cxnLst/>
            <a:rect l="l" t="t" r="r" b="b"/>
            <a:pathLst>
              <a:path w="3583276" h="353115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31367" flipH="1" flipV="1">
            <a:off x="15631026" y="7628333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91515" y="3306805"/>
            <a:ext cx="11251119" cy="5951495"/>
          </a:xfrm>
          <a:custGeom>
            <a:avLst/>
            <a:gdLst/>
            <a:ahLst/>
            <a:cxnLst/>
            <a:rect l="l" t="t" r="r" b="b"/>
            <a:pathLst>
              <a:path w="11251119" h="5951495">
                <a:moveTo>
                  <a:pt x="0" y="0"/>
                </a:moveTo>
                <a:lnTo>
                  <a:pt x="11251119" y="0"/>
                </a:lnTo>
                <a:lnTo>
                  <a:pt x="11251119" y="5951495"/>
                </a:lnTo>
                <a:lnTo>
                  <a:pt x="0" y="59514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77" r="-6445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8789" y="3542861"/>
            <a:ext cx="6842904" cy="5130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91612F"/>
                </a:solidFill>
                <a:latin typeface="Linux Biolinum"/>
              </a:rPr>
              <a:t>Add</a:t>
            </a:r>
          </a:p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91612F"/>
                </a:solidFill>
                <a:latin typeface="Linux Biolinum"/>
              </a:rPr>
              <a:t>Global</a:t>
            </a:r>
          </a:p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91612F"/>
                </a:solidFill>
                <a:latin typeface="Linux Biolinum"/>
              </a:rPr>
              <a:t>Tables</a:t>
            </a:r>
          </a:p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91612F"/>
                </a:solidFill>
                <a:latin typeface="Linux Biolinum"/>
              </a:rPr>
              <a:t>"priority"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55113" y="592820"/>
            <a:ext cx="1077777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ea typeface="Noto Sans T Chinese"/>
              </a:rPr>
              <a:t>排定順序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945769" y="-648575"/>
            <a:ext cx="4550578" cy="4381441"/>
          </a:xfrm>
          <a:custGeom>
            <a:avLst/>
            <a:gdLst/>
            <a:ahLst/>
            <a:cxnLst/>
            <a:rect l="l" t="t" r="r" b="b"/>
            <a:pathLst>
              <a:path w="4550578" h="4381441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1689" y="2481852"/>
            <a:ext cx="3583276" cy="3531156"/>
          </a:xfrm>
          <a:custGeom>
            <a:avLst/>
            <a:gdLst/>
            <a:ahLst/>
            <a:cxnLst/>
            <a:rect l="l" t="t" r="r" b="b"/>
            <a:pathLst>
              <a:path w="3583276" h="353115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31367" flipH="1" flipV="1">
            <a:off x="15631026" y="7628333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>
            <a:off x="6079364" y="3169461"/>
            <a:ext cx="459346" cy="1256916"/>
          </a:xfrm>
          <a:custGeom>
            <a:avLst/>
            <a:gdLst/>
            <a:ahLst/>
            <a:cxnLst/>
            <a:rect l="l" t="t" r="r" b="b"/>
            <a:pathLst>
              <a:path w="459346" h="1256916">
                <a:moveTo>
                  <a:pt x="459346" y="0"/>
                </a:moveTo>
                <a:lnTo>
                  <a:pt x="0" y="0"/>
                </a:lnTo>
                <a:lnTo>
                  <a:pt x="0" y="1256917"/>
                </a:lnTo>
                <a:lnTo>
                  <a:pt x="459346" y="1256917"/>
                </a:lnTo>
                <a:lnTo>
                  <a:pt x="45934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 flipH="1">
            <a:off x="6079364" y="5384549"/>
            <a:ext cx="459346" cy="1256916"/>
          </a:xfrm>
          <a:custGeom>
            <a:avLst/>
            <a:gdLst/>
            <a:ahLst/>
            <a:cxnLst/>
            <a:rect l="l" t="t" r="r" b="b"/>
            <a:pathLst>
              <a:path w="459346" h="1256916">
                <a:moveTo>
                  <a:pt x="459346" y="0"/>
                </a:moveTo>
                <a:lnTo>
                  <a:pt x="0" y="0"/>
                </a:lnTo>
                <a:lnTo>
                  <a:pt x="0" y="1256917"/>
                </a:lnTo>
                <a:lnTo>
                  <a:pt x="459346" y="1256917"/>
                </a:lnTo>
                <a:lnTo>
                  <a:pt x="45934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 flipH="1">
            <a:off x="6079364" y="7599637"/>
            <a:ext cx="459346" cy="1256916"/>
          </a:xfrm>
          <a:custGeom>
            <a:avLst/>
            <a:gdLst/>
            <a:ahLst/>
            <a:cxnLst/>
            <a:rect l="l" t="t" r="r" b="b"/>
            <a:pathLst>
              <a:path w="459346" h="1256916">
                <a:moveTo>
                  <a:pt x="459346" y="0"/>
                </a:moveTo>
                <a:lnTo>
                  <a:pt x="0" y="0"/>
                </a:lnTo>
                <a:lnTo>
                  <a:pt x="0" y="1256917"/>
                </a:lnTo>
                <a:lnTo>
                  <a:pt x="459346" y="1256917"/>
                </a:lnTo>
                <a:lnTo>
                  <a:pt x="45934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882029" y="8132841"/>
            <a:ext cx="523942" cy="48464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755113" y="592820"/>
            <a:ext cx="1077777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Noto Sans T Chinese"/>
              </a:rPr>
              <a:t>onEntry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23329" y="3504749"/>
            <a:ext cx="5074489" cy="11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210">
                <a:solidFill>
                  <a:srgbClr val="91612F"/>
                </a:solidFill>
                <a:latin typeface="Linux Biolinum"/>
              </a:rPr>
              <a:t> Close Output</a:t>
            </a:r>
          </a:p>
          <a:p>
            <a:pPr>
              <a:lnSpc>
                <a:spcPts val="4200"/>
              </a:lnSpc>
            </a:pPr>
            <a:endParaRPr lang="en-US" sz="4200" spc="210">
              <a:solidFill>
                <a:srgbClr val="91612F"/>
              </a:solidFill>
              <a:latin typeface="Linux Biolin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886569" y="3294166"/>
            <a:ext cx="1084772" cy="115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US" sz="8500">
                <a:solidFill>
                  <a:srgbClr val="91612F"/>
                </a:solidFill>
                <a:latin typeface="Linux Biolinum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86569" y="5509254"/>
            <a:ext cx="1084772" cy="115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US" sz="8500">
                <a:solidFill>
                  <a:srgbClr val="91612F"/>
                </a:solidFill>
                <a:latin typeface="Linux Biolinum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86569" y="7724342"/>
            <a:ext cx="1084772" cy="115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US" sz="8500">
                <a:solidFill>
                  <a:srgbClr val="91612F"/>
                </a:solidFill>
                <a:latin typeface="Linux Biolinum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32932" y="5759642"/>
            <a:ext cx="5074489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210">
                <a:solidFill>
                  <a:srgbClr val="91612F"/>
                </a:solidFill>
                <a:latin typeface="Linux Biolinum"/>
              </a:rPr>
              <a:t>Sort by "priority"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23329" y="7588399"/>
            <a:ext cx="5074489" cy="164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210">
                <a:solidFill>
                  <a:srgbClr val="91612F"/>
                </a:solidFill>
                <a:latin typeface="Linux Biolinum"/>
              </a:rPr>
              <a:t>If Conditon</a:t>
            </a:r>
          </a:p>
          <a:p>
            <a:pPr>
              <a:lnSpc>
                <a:spcPts val="4200"/>
              </a:lnSpc>
            </a:pPr>
            <a:endParaRPr lang="en-US" sz="4200" spc="210">
              <a:solidFill>
                <a:srgbClr val="91612F"/>
              </a:solidFill>
              <a:latin typeface="Linux Biolinum"/>
            </a:endParaRPr>
          </a:p>
          <a:p>
            <a:pPr>
              <a:lnSpc>
                <a:spcPts val="4200"/>
              </a:lnSpc>
            </a:pPr>
            <a:r>
              <a:rPr lang="en-US" sz="4200" spc="210">
                <a:solidFill>
                  <a:srgbClr val="91612F"/>
                </a:solidFill>
                <a:latin typeface="Linux Biolinum"/>
              </a:rPr>
              <a:t>Open Output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945769" y="-648575"/>
            <a:ext cx="4550578" cy="4381441"/>
          </a:xfrm>
          <a:custGeom>
            <a:avLst/>
            <a:gdLst/>
            <a:ahLst/>
            <a:cxnLst/>
            <a:rect l="l" t="t" r="r" b="b"/>
            <a:pathLst>
              <a:path w="4550578" h="4381441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1689" y="2481852"/>
            <a:ext cx="3583276" cy="3531156"/>
          </a:xfrm>
          <a:custGeom>
            <a:avLst/>
            <a:gdLst/>
            <a:ahLst/>
            <a:cxnLst/>
            <a:rect l="l" t="t" r="r" b="b"/>
            <a:pathLst>
              <a:path w="3583276" h="353115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31367" flipH="1" flipV="1">
            <a:off x="15631026" y="7628333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55113" y="592820"/>
            <a:ext cx="1077777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Noto Sans T Chinese"/>
              </a:rPr>
              <a:t>onExit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17133" y="4591801"/>
            <a:ext cx="7914288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210">
                <a:solidFill>
                  <a:srgbClr val="91612F"/>
                </a:solidFill>
                <a:latin typeface="Linux Biolinum"/>
              </a:rPr>
              <a:t>Close Output</a:t>
            </a:r>
          </a:p>
        </p:txBody>
      </p:sp>
      <p:sp>
        <p:nvSpPr>
          <p:cNvPr id="7" name="Freeform 7"/>
          <p:cNvSpPr/>
          <p:nvPr/>
        </p:nvSpPr>
        <p:spPr>
          <a:xfrm rot="5400000" flipH="1">
            <a:off x="6107014" y="4134780"/>
            <a:ext cx="459346" cy="1256916"/>
          </a:xfrm>
          <a:custGeom>
            <a:avLst/>
            <a:gdLst/>
            <a:ahLst/>
            <a:cxnLst/>
            <a:rect l="l" t="t" r="r" b="b"/>
            <a:pathLst>
              <a:path w="459346" h="1256916">
                <a:moveTo>
                  <a:pt x="459345" y="0"/>
                </a:moveTo>
                <a:lnTo>
                  <a:pt x="0" y="0"/>
                </a:lnTo>
                <a:lnTo>
                  <a:pt x="0" y="1256916"/>
                </a:lnTo>
                <a:lnTo>
                  <a:pt x="459345" y="1256916"/>
                </a:lnTo>
                <a:lnTo>
                  <a:pt x="45934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880373" y="4223729"/>
            <a:ext cx="1084772" cy="115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US" sz="8500">
                <a:solidFill>
                  <a:srgbClr val="91612F"/>
                </a:solidFill>
                <a:latin typeface="Linux Biolinum"/>
              </a:rPr>
              <a:t>01</a:t>
            </a:r>
          </a:p>
        </p:txBody>
      </p:sp>
      <p:sp>
        <p:nvSpPr>
          <p:cNvPr id="9" name="Freeform 9"/>
          <p:cNvSpPr/>
          <p:nvPr/>
        </p:nvSpPr>
        <p:spPr>
          <a:xfrm rot="5400000" flipH="1">
            <a:off x="6073168" y="6314113"/>
            <a:ext cx="459346" cy="1256916"/>
          </a:xfrm>
          <a:custGeom>
            <a:avLst/>
            <a:gdLst/>
            <a:ahLst/>
            <a:cxnLst/>
            <a:rect l="l" t="t" r="r" b="b"/>
            <a:pathLst>
              <a:path w="459346" h="1256916">
                <a:moveTo>
                  <a:pt x="459346" y="0"/>
                </a:moveTo>
                <a:lnTo>
                  <a:pt x="0" y="0"/>
                </a:lnTo>
                <a:lnTo>
                  <a:pt x="0" y="1256916"/>
                </a:lnTo>
                <a:lnTo>
                  <a:pt x="459346" y="1256916"/>
                </a:lnTo>
                <a:lnTo>
                  <a:pt x="45934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80373" y="6438817"/>
            <a:ext cx="1084772" cy="115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US" sz="8500">
                <a:solidFill>
                  <a:srgbClr val="91612F"/>
                </a:solidFill>
                <a:latin typeface="Linux Biolinum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17133" y="6304956"/>
            <a:ext cx="5074489" cy="164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210">
                <a:solidFill>
                  <a:srgbClr val="91612F"/>
                </a:solidFill>
                <a:latin typeface="Linux Biolinum"/>
              </a:rPr>
              <a:t>If Conditon</a:t>
            </a:r>
          </a:p>
          <a:p>
            <a:pPr>
              <a:lnSpc>
                <a:spcPts val="4200"/>
              </a:lnSpc>
            </a:pPr>
            <a:endParaRPr lang="en-US" sz="4200" spc="210">
              <a:solidFill>
                <a:srgbClr val="91612F"/>
              </a:solidFill>
              <a:latin typeface="Linux Biolinum"/>
            </a:endParaRPr>
          </a:p>
          <a:p>
            <a:pPr>
              <a:lnSpc>
                <a:spcPts val="4200"/>
              </a:lnSpc>
            </a:pPr>
            <a:r>
              <a:rPr lang="en-US" sz="4200" spc="210">
                <a:solidFill>
                  <a:srgbClr val="91612F"/>
                </a:solidFill>
                <a:latin typeface="Linux Biolinum"/>
              </a:rPr>
              <a:t>Open Output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847821" y="6849398"/>
            <a:ext cx="523942" cy="48464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945769" y="-648575"/>
            <a:ext cx="4550578" cy="4381441"/>
          </a:xfrm>
          <a:custGeom>
            <a:avLst/>
            <a:gdLst/>
            <a:ahLst/>
            <a:cxnLst/>
            <a:rect l="l" t="t" r="r" b="b"/>
            <a:pathLst>
              <a:path w="4550578" h="4381441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1689" y="2481852"/>
            <a:ext cx="3583276" cy="3531156"/>
          </a:xfrm>
          <a:custGeom>
            <a:avLst/>
            <a:gdLst/>
            <a:ahLst/>
            <a:cxnLst/>
            <a:rect l="l" t="t" r="r" b="b"/>
            <a:pathLst>
              <a:path w="3583276" h="353115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31367" flipH="1" flipV="1">
            <a:off x="15631026" y="7628333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98880" y="3761680"/>
            <a:ext cx="11290239" cy="4502655"/>
          </a:xfrm>
          <a:custGeom>
            <a:avLst/>
            <a:gdLst/>
            <a:ahLst/>
            <a:cxnLst/>
            <a:rect l="l" t="t" r="r" b="b"/>
            <a:pathLst>
              <a:path w="11290239" h="4502655">
                <a:moveTo>
                  <a:pt x="0" y="0"/>
                </a:moveTo>
                <a:lnTo>
                  <a:pt x="11290240" y="0"/>
                </a:lnTo>
                <a:lnTo>
                  <a:pt x="11290240" y="4502655"/>
                </a:lnTo>
                <a:lnTo>
                  <a:pt x="0" y="45026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127" t="-113058" r="-51258" b="-67535"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751553" y="5975767"/>
            <a:ext cx="734495" cy="444369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flipH="1" flipV="1">
            <a:off x="13118800" y="6420137"/>
            <a:ext cx="0" cy="207906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TextBox 8"/>
          <p:cNvSpPr txBox="1"/>
          <p:nvPr/>
        </p:nvSpPr>
        <p:spPr>
          <a:xfrm>
            <a:off x="11559826" y="8529129"/>
            <a:ext cx="3156049" cy="74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Linux Biolinum"/>
              </a:rPr>
              <a:t>Buffer Number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5113" y="592820"/>
            <a:ext cx="1077777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Noto Sans T Chinese"/>
              </a:rPr>
              <a:t>Sort by "priority"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945769" y="-648575"/>
            <a:ext cx="4550578" cy="4381441"/>
          </a:xfrm>
          <a:custGeom>
            <a:avLst/>
            <a:gdLst/>
            <a:ahLst/>
            <a:cxnLst/>
            <a:rect l="l" t="t" r="r" b="b"/>
            <a:pathLst>
              <a:path w="4550578" h="4381441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1689" y="2481852"/>
            <a:ext cx="3583276" cy="3531156"/>
          </a:xfrm>
          <a:custGeom>
            <a:avLst/>
            <a:gdLst/>
            <a:ahLst/>
            <a:cxnLst/>
            <a:rect l="l" t="t" r="r" b="b"/>
            <a:pathLst>
              <a:path w="3583276" h="353115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31367" flipH="1" flipV="1">
            <a:off x="15631026" y="7628333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588164" y="4212782"/>
            <a:ext cx="5111672" cy="379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6799">
                <a:solidFill>
                  <a:srgbClr val="000000"/>
                </a:solidFill>
                <a:latin typeface="Linux Biolinum"/>
              </a:rPr>
              <a:t> If condition</a:t>
            </a:r>
          </a:p>
          <a:p>
            <a:pPr algn="ctr">
              <a:lnSpc>
                <a:spcPts val="10199"/>
              </a:lnSpc>
            </a:pPr>
            <a:endParaRPr lang="en-US" sz="6799">
              <a:solidFill>
                <a:srgbClr val="000000"/>
              </a:solidFill>
              <a:latin typeface="Linux Biolinum"/>
            </a:endParaRPr>
          </a:p>
          <a:p>
            <a:pPr algn="ctr">
              <a:lnSpc>
                <a:spcPts val="10199"/>
              </a:lnSpc>
            </a:pPr>
            <a:r>
              <a:rPr lang="en-US" sz="6799">
                <a:solidFill>
                  <a:srgbClr val="000000"/>
                </a:solidFill>
                <a:latin typeface="Linux Biolinum"/>
              </a:rPr>
              <a:t>Open Output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5400000">
            <a:off x="8256467" y="5631643"/>
            <a:ext cx="1775066" cy="798780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851281" y="3660480"/>
            <a:ext cx="14585438" cy="4350873"/>
          </a:xfrm>
          <a:custGeom>
            <a:avLst/>
            <a:gdLst/>
            <a:ahLst/>
            <a:cxnLst/>
            <a:rect l="l" t="t" r="r" b="b"/>
            <a:pathLst>
              <a:path w="14585438" h="4350873">
                <a:moveTo>
                  <a:pt x="0" y="0"/>
                </a:moveTo>
                <a:lnTo>
                  <a:pt x="14585438" y="0"/>
                </a:lnTo>
                <a:lnTo>
                  <a:pt x="14585438" y="4350873"/>
                </a:lnTo>
                <a:lnTo>
                  <a:pt x="0" y="43508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500" t="-19702" b="-107051"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458269" y="5072787"/>
            <a:ext cx="626808" cy="379219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 flipV="1">
            <a:off x="12880244" y="5452006"/>
            <a:ext cx="1891429" cy="296965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TextBox 10"/>
          <p:cNvSpPr txBox="1"/>
          <p:nvPr/>
        </p:nvSpPr>
        <p:spPr>
          <a:xfrm>
            <a:off x="11302219" y="8288307"/>
            <a:ext cx="3156049" cy="74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Linux Biolinum"/>
              </a:rPr>
              <a:t>Buffer Number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837203" y="5072787"/>
            <a:ext cx="626808" cy="379219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flipH="1" flipV="1">
            <a:off x="11150607" y="5452006"/>
            <a:ext cx="1729637" cy="296965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TextBox 13"/>
          <p:cNvSpPr txBox="1"/>
          <p:nvPr/>
        </p:nvSpPr>
        <p:spPr>
          <a:xfrm>
            <a:off x="3755113" y="592820"/>
            <a:ext cx="1077777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Noto Sans T Chinese"/>
              </a:rPr>
              <a:t>If Condition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76340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0" y="0"/>
                </a:moveTo>
                <a:lnTo>
                  <a:pt x="3556828" y="0"/>
                </a:lnTo>
                <a:lnTo>
                  <a:pt x="3556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749714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3556828" y="0"/>
                </a:moveTo>
                <a:lnTo>
                  <a:pt x="0" y="0"/>
                </a:lnTo>
                <a:lnTo>
                  <a:pt x="0" y="4114800"/>
                </a:lnTo>
                <a:lnTo>
                  <a:pt x="3556828" y="4114800"/>
                </a:lnTo>
                <a:lnTo>
                  <a:pt x="3556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24999">
            <a:off x="-2503731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24999">
            <a:off x="-2943904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24999">
            <a:off x="16576762" y="-1229799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924999">
            <a:off x="16136589" y="-1028700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06854" y="1585594"/>
            <a:ext cx="6050139" cy="370358"/>
          </a:xfrm>
          <a:custGeom>
            <a:avLst/>
            <a:gdLst/>
            <a:ahLst/>
            <a:cxnLst/>
            <a:rect l="l" t="t" r="r" b="b"/>
            <a:pathLst>
              <a:path w="6050139" h="370358">
                <a:moveTo>
                  <a:pt x="0" y="0"/>
                </a:moveTo>
                <a:lnTo>
                  <a:pt x="6050139" y="0"/>
                </a:lnTo>
                <a:lnTo>
                  <a:pt x="6050139" y="370358"/>
                </a:lnTo>
                <a:lnTo>
                  <a:pt x="0" y="370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748989" y="284802"/>
            <a:ext cx="10165868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000000"/>
                </a:solidFill>
                <a:latin typeface="Noto Sans T Chinese Bold"/>
              </a:rPr>
              <a:t>Dmu</a:t>
            </a:r>
            <a:r>
              <a:rPr lang="en-US" sz="7800">
                <a:solidFill>
                  <a:srgbClr val="000000"/>
                </a:solidFill>
                <a:ea typeface="Noto Sans T Chinese"/>
              </a:rPr>
              <a:t>題目選擇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02855" y="4283105"/>
            <a:ext cx="7882291" cy="206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19"/>
              </a:lnSpc>
            </a:pPr>
            <a:r>
              <a:rPr lang="en-US" sz="3999" spc="391">
                <a:solidFill>
                  <a:srgbClr val="231F20"/>
                </a:solidFill>
                <a:latin typeface="Noto Sans T Chinese Bold"/>
              </a:rPr>
              <a:t>Dmu 01 ： 20*15 / rcmax</a:t>
            </a:r>
          </a:p>
          <a:p>
            <a:pPr algn="just">
              <a:lnSpc>
                <a:spcPts val="5519"/>
              </a:lnSpc>
            </a:pPr>
            <a:endParaRPr lang="en-US" sz="3999" spc="391">
              <a:solidFill>
                <a:srgbClr val="231F20"/>
              </a:solidFill>
              <a:latin typeface="Noto Sans T Chinese Bold"/>
            </a:endParaRPr>
          </a:p>
          <a:p>
            <a:pPr algn="just">
              <a:lnSpc>
                <a:spcPts val="5519"/>
              </a:lnSpc>
            </a:pPr>
            <a:r>
              <a:rPr lang="en-US" sz="3999" spc="391">
                <a:solidFill>
                  <a:srgbClr val="231F20"/>
                </a:solidFill>
                <a:latin typeface="Noto Sans T Chinese Bold"/>
              </a:rPr>
              <a:t>Dmu 44  ：20*15 / cscmax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945769" y="-648575"/>
            <a:ext cx="4550578" cy="4381441"/>
          </a:xfrm>
          <a:custGeom>
            <a:avLst/>
            <a:gdLst/>
            <a:ahLst/>
            <a:cxnLst/>
            <a:rect l="l" t="t" r="r" b="b"/>
            <a:pathLst>
              <a:path w="4550578" h="4381441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1689" y="2481852"/>
            <a:ext cx="3583276" cy="3531156"/>
          </a:xfrm>
          <a:custGeom>
            <a:avLst/>
            <a:gdLst/>
            <a:ahLst/>
            <a:cxnLst/>
            <a:rect l="l" t="t" r="r" b="b"/>
            <a:pathLst>
              <a:path w="3583276" h="353115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31367" flipH="1" flipV="1">
            <a:off x="15631026" y="7628333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55113" y="4165600"/>
            <a:ext cx="10777774" cy="203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9"/>
              </a:lnSpc>
              <a:spcBef>
                <a:spcPct val="0"/>
              </a:spcBef>
            </a:pPr>
            <a:r>
              <a:rPr lang="en-US" sz="11999">
                <a:solidFill>
                  <a:srgbClr val="000000"/>
                </a:solidFill>
                <a:ea typeface="Noto Sans T Chinese"/>
              </a:rPr>
              <a:t>應該要的狀況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945769" y="-648575"/>
            <a:ext cx="4550578" cy="4381441"/>
          </a:xfrm>
          <a:custGeom>
            <a:avLst/>
            <a:gdLst/>
            <a:ahLst/>
            <a:cxnLst/>
            <a:rect l="l" t="t" r="r" b="b"/>
            <a:pathLst>
              <a:path w="4550578" h="4381441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1689" y="2481852"/>
            <a:ext cx="3583276" cy="3531156"/>
          </a:xfrm>
          <a:custGeom>
            <a:avLst/>
            <a:gdLst/>
            <a:ahLst/>
            <a:cxnLst/>
            <a:rect l="l" t="t" r="r" b="b"/>
            <a:pathLst>
              <a:path w="3583276" h="353115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31367" flipH="1" flipV="1">
            <a:off x="15631026" y="7628333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55113" y="4165600"/>
            <a:ext cx="10777774" cy="203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9"/>
              </a:lnSpc>
              <a:spcBef>
                <a:spcPct val="0"/>
              </a:spcBef>
            </a:pPr>
            <a:r>
              <a:rPr lang="en-US" sz="11999">
                <a:solidFill>
                  <a:srgbClr val="000000"/>
                </a:solidFill>
                <a:ea typeface="Noto Sans T Chinese"/>
              </a:rPr>
              <a:t>應該要的狀況</a:t>
            </a:r>
          </a:p>
        </p:txBody>
      </p:sp>
      <p:sp>
        <p:nvSpPr>
          <p:cNvPr id="6" name="Freeform 6"/>
          <p:cNvSpPr/>
          <p:nvPr/>
        </p:nvSpPr>
        <p:spPr>
          <a:xfrm>
            <a:off x="1606847" y="2125796"/>
            <a:ext cx="6099110" cy="6071089"/>
          </a:xfrm>
          <a:custGeom>
            <a:avLst/>
            <a:gdLst/>
            <a:ahLst/>
            <a:cxnLst/>
            <a:rect l="l" t="t" r="r" b="b"/>
            <a:pathLst>
              <a:path w="6099110" h="6071089">
                <a:moveTo>
                  <a:pt x="0" y="0"/>
                </a:moveTo>
                <a:lnTo>
                  <a:pt x="6099110" y="0"/>
                </a:lnTo>
                <a:lnTo>
                  <a:pt x="6099110" y="6071089"/>
                </a:lnTo>
                <a:lnTo>
                  <a:pt x="0" y="60710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0404" t="-49308" r="-472358" b="-19643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55187" y="710183"/>
            <a:ext cx="10649330" cy="8548117"/>
          </a:xfrm>
          <a:custGeom>
            <a:avLst/>
            <a:gdLst/>
            <a:ahLst/>
            <a:cxnLst/>
            <a:rect l="l" t="t" r="r" b="b"/>
            <a:pathLst>
              <a:path w="10649330" h="8548117">
                <a:moveTo>
                  <a:pt x="0" y="0"/>
                </a:moveTo>
                <a:lnTo>
                  <a:pt x="10649331" y="0"/>
                </a:lnTo>
                <a:lnTo>
                  <a:pt x="10649331" y="8548117"/>
                </a:lnTo>
                <a:lnTo>
                  <a:pt x="0" y="85481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9963" t="-17779" r="-52743" b="-688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303030" y="1192846"/>
            <a:ext cx="702715" cy="794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5"/>
              </a:lnSpc>
            </a:pPr>
            <a:r>
              <a:rPr lang="en-US" sz="4696">
                <a:solidFill>
                  <a:srgbClr val="7ED957"/>
                </a:solidFill>
                <a:latin typeface="Noto Sans T Chinese Bold"/>
              </a:rPr>
              <a:t>16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78665" y="4367250"/>
            <a:ext cx="351445" cy="794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5"/>
              </a:lnSpc>
            </a:pPr>
            <a:r>
              <a:rPr lang="en-US" sz="4696">
                <a:solidFill>
                  <a:srgbClr val="CB6CE6"/>
                </a:solidFill>
                <a:latin typeface="Noto Sans T Chinese Bold"/>
              </a:rPr>
              <a:t>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78665" y="7536254"/>
            <a:ext cx="351445" cy="794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5"/>
              </a:lnSpc>
            </a:pPr>
            <a:r>
              <a:rPr lang="en-US" sz="4696">
                <a:solidFill>
                  <a:srgbClr val="FF914D"/>
                </a:solidFill>
                <a:latin typeface="Noto Sans T Chinese Bold"/>
              </a:rPr>
              <a:t>5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945769" y="-648575"/>
            <a:ext cx="4550578" cy="4381441"/>
          </a:xfrm>
          <a:custGeom>
            <a:avLst/>
            <a:gdLst/>
            <a:ahLst/>
            <a:cxnLst/>
            <a:rect l="l" t="t" r="r" b="b"/>
            <a:pathLst>
              <a:path w="4550578" h="4381441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1689" y="2481852"/>
            <a:ext cx="3583276" cy="3531156"/>
          </a:xfrm>
          <a:custGeom>
            <a:avLst/>
            <a:gdLst/>
            <a:ahLst/>
            <a:cxnLst/>
            <a:rect l="l" t="t" r="r" b="b"/>
            <a:pathLst>
              <a:path w="3583276" h="353115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31367" flipH="1" flipV="1">
            <a:off x="15631026" y="7628333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55113" y="4165600"/>
            <a:ext cx="10777774" cy="203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9"/>
              </a:lnSpc>
              <a:spcBef>
                <a:spcPct val="0"/>
              </a:spcBef>
            </a:pPr>
            <a:r>
              <a:rPr lang="en-US" sz="11999">
                <a:solidFill>
                  <a:srgbClr val="000000"/>
                </a:solidFill>
                <a:ea typeface="Noto Sans T Chinese"/>
              </a:rPr>
              <a:t>實際上的狀況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945769" y="-648575"/>
            <a:ext cx="4550578" cy="4381441"/>
          </a:xfrm>
          <a:custGeom>
            <a:avLst/>
            <a:gdLst/>
            <a:ahLst/>
            <a:cxnLst/>
            <a:rect l="l" t="t" r="r" b="b"/>
            <a:pathLst>
              <a:path w="4550578" h="4381441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1689" y="2481852"/>
            <a:ext cx="3583276" cy="3531156"/>
          </a:xfrm>
          <a:custGeom>
            <a:avLst/>
            <a:gdLst/>
            <a:ahLst/>
            <a:cxnLst/>
            <a:rect l="l" t="t" r="r" b="b"/>
            <a:pathLst>
              <a:path w="3583276" h="353115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31367" flipH="1" flipV="1">
            <a:off x="15631026" y="7628333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55113" y="4165600"/>
            <a:ext cx="10777774" cy="203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9"/>
              </a:lnSpc>
              <a:spcBef>
                <a:spcPct val="0"/>
              </a:spcBef>
            </a:pPr>
            <a:r>
              <a:rPr lang="en-US" sz="11999">
                <a:solidFill>
                  <a:srgbClr val="000000"/>
                </a:solidFill>
                <a:ea typeface="Noto Sans T Chinese"/>
              </a:rPr>
              <a:t>實際上的狀況</a:t>
            </a:r>
          </a:p>
        </p:txBody>
      </p:sp>
      <p:sp>
        <p:nvSpPr>
          <p:cNvPr id="6" name="Freeform 6"/>
          <p:cNvSpPr/>
          <p:nvPr/>
        </p:nvSpPr>
        <p:spPr>
          <a:xfrm>
            <a:off x="1481587" y="2107956"/>
            <a:ext cx="6099110" cy="6071089"/>
          </a:xfrm>
          <a:custGeom>
            <a:avLst/>
            <a:gdLst/>
            <a:ahLst/>
            <a:cxnLst/>
            <a:rect l="l" t="t" r="r" b="b"/>
            <a:pathLst>
              <a:path w="6099110" h="6071089">
                <a:moveTo>
                  <a:pt x="0" y="0"/>
                </a:moveTo>
                <a:lnTo>
                  <a:pt x="6099110" y="0"/>
                </a:lnTo>
                <a:lnTo>
                  <a:pt x="6099110" y="6071088"/>
                </a:lnTo>
                <a:lnTo>
                  <a:pt x="0" y="60710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0404" t="-49308" r="-472358" b="-19643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13479" y="776740"/>
            <a:ext cx="10515952" cy="8733520"/>
          </a:xfrm>
          <a:custGeom>
            <a:avLst/>
            <a:gdLst/>
            <a:ahLst/>
            <a:cxnLst/>
            <a:rect l="l" t="t" r="r" b="b"/>
            <a:pathLst>
              <a:path w="10515952" h="8733520">
                <a:moveTo>
                  <a:pt x="0" y="0"/>
                </a:moveTo>
                <a:lnTo>
                  <a:pt x="10515952" y="0"/>
                </a:lnTo>
                <a:lnTo>
                  <a:pt x="10515952" y="8733520"/>
                </a:lnTo>
                <a:lnTo>
                  <a:pt x="0" y="87335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5370" t="-18919" r="-49474" b="-290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478696" y="1192846"/>
            <a:ext cx="351383" cy="79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5"/>
              </a:lnSpc>
            </a:pPr>
            <a:r>
              <a:rPr lang="en-US" sz="4696">
                <a:solidFill>
                  <a:srgbClr val="FF3131"/>
                </a:solidFill>
                <a:latin typeface="Noto Sans T Chinese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78696" y="4348404"/>
            <a:ext cx="351383" cy="79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5"/>
              </a:lnSpc>
            </a:pPr>
            <a:r>
              <a:rPr lang="en-US" sz="4696">
                <a:solidFill>
                  <a:srgbClr val="CB6CE6"/>
                </a:solidFill>
                <a:latin typeface="Noto Sans T Chinese Bold"/>
              </a:rPr>
              <a:t>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78696" y="7538365"/>
            <a:ext cx="351383" cy="79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5"/>
              </a:lnSpc>
            </a:pPr>
            <a:r>
              <a:rPr lang="en-US" sz="4696">
                <a:solidFill>
                  <a:srgbClr val="5E17EB"/>
                </a:solidFill>
                <a:latin typeface="Noto Sans T Chinese Bold"/>
              </a:rPr>
              <a:t>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945769" y="-648575"/>
            <a:ext cx="4550578" cy="4381441"/>
          </a:xfrm>
          <a:custGeom>
            <a:avLst/>
            <a:gdLst/>
            <a:ahLst/>
            <a:cxnLst/>
            <a:rect l="l" t="t" r="r" b="b"/>
            <a:pathLst>
              <a:path w="4550578" h="4381441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1689" y="2481852"/>
            <a:ext cx="3583276" cy="3531156"/>
          </a:xfrm>
          <a:custGeom>
            <a:avLst/>
            <a:gdLst/>
            <a:ahLst/>
            <a:cxnLst/>
            <a:rect l="l" t="t" r="r" b="b"/>
            <a:pathLst>
              <a:path w="3583276" h="353115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31367" flipH="1" flipV="1">
            <a:off x="15631026" y="7628333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55113" y="4165600"/>
            <a:ext cx="10777774" cy="203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9"/>
              </a:lnSpc>
              <a:spcBef>
                <a:spcPct val="0"/>
              </a:spcBef>
            </a:pPr>
            <a:r>
              <a:rPr lang="en-US" sz="11999">
                <a:solidFill>
                  <a:srgbClr val="000000"/>
                </a:solidFill>
                <a:ea typeface="Noto Sans T Chinese"/>
              </a:rPr>
              <a:t>實際上的狀況</a:t>
            </a:r>
          </a:p>
        </p:txBody>
      </p:sp>
      <p:sp>
        <p:nvSpPr>
          <p:cNvPr id="6" name="Freeform 6"/>
          <p:cNvSpPr/>
          <p:nvPr/>
        </p:nvSpPr>
        <p:spPr>
          <a:xfrm>
            <a:off x="1481587" y="2107956"/>
            <a:ext cx="6099110" cy="6071089"/>
          </a:xfrm>
          <a:custGeom>
            <a:avLst/>
            <a:gdLst/>
            <a:ahLst/>
            <a:cxnLst/>
            <a:rect l="l" t="t" r="r" b="b"/>
            <a:pathLst>
              <a:path w="6099110" h="6071089">
                <a:moveTo>
                  <a:pt x="0" y="0"/>
                </a:moveTo>
                <a:lnTo>
                  <a:pt x="6099110" y="0"/>
                </a:lnTo>
                <a:lnTo>
                  <a:pt x="6099110" y="6071088"/>
                </a:lnTo>
                <a:lnTo>
                  <a:pt x="0" y="60710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0404" t="-49308" r="-472358" b="-19643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13479" y="776740"/>
            <a:ext cx="10515952" cy="8733520"/>
          </a:xfrm>
          <a:custGeom>
            <a:avLst/>
            <a:gdLst/>
            <a:ahLst/>
            <a:cxnLst/>
            <a:rect l="l" t="t" r="r" b="b"/>
            <a:pathLst>
              <a:path w="10515952" h="8733520">
                <a:moveTo>
                  <a:pt x="0" y="0"/>
                </a:moveTo>
                <a:lnTo>
                  <a:pt x="10515952" y="0"/>
                </a:lnTo>
                <a:lnTo>
                  <a:pt x="10515952" y="8733520"/>
                </a:lnTo>
                <a:lnTo>
                  <a:pt x="0" y="87335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5370" t="-18919" r="-49474" b="-290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478696" y="1192846"/>
            <a:ext cx="351383" cy="79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5"/>
              </a:lnSpc>
            </a:pPr>
            <a:r>
              <a:rPr lang="en-US" sz="4696">
                <a:solidFill>
                  <a:srgbClr val="FF3131"/>
                </a:solidFill>
                <a:latin typeface="Noto Sans T Chinese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78696" y="4348404"/>
            <a:ext cx="351383" cy="79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5"/>
              </a:lnSpc>
            </a:pPr>
            <a:r>
              <a:rPr lang="en-US" sz="4696">
                <a:solidFill>
                  <a:srgbClr val="CB6CE6"/>
                </a:solidFill>
                <a:latin typeface="Noto Sans T Chinese Bold"/>
              </a:rPr>
              <a:t>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78696" y="7538365"/>
            <a:ext cx="351383" cy="79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5"/>
              </a:lnSpc>
            </a:pPr>
            <a:r>
              <a:rPr lang="en-US" sz="4696">
                <a:solidFill>
                  <a:srgbClr val="5E17EB"/>
                </a:solidFill>
                <a:latin typeface="Noto Sans T Chinese 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07513" y="4318000"/>
            <a:ext cx="10777774" cy="203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9"/>
              </a:lnSpc>
              <a:spcBef>
                <a:spcPct val="0"/>
              </a:spcBef>
            </a:pPr>
            <a:r>
              <a:rPr lang="en-US" sz="11999">
                <a:solidFill>
                  <a:srgbClr val="564033"/>
                </a:solidFill>
                <a:latin typeface="Noto Sans T Chinese"/>
              </a:rPr>
              <a:t>Why 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945769" y="-648575"/>
            <a:ext cx="4550578" cy="4381441"/>
          </a:xfrm>
          <a:custGeom>
            <a:avLst/>
            <a:gdLst/>
            <a:ahLst/>
            <a:cxnLst/>
            <a:rect l="l" t="t" r="r" b="b"/>
            <a:pathLst>
              <a:path w="4550578" h="4381441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1689" y="2481852"/>
            <a:ext cx="3583276" cy="3531156"/>
          </a:xfrm>
          <a:custGeom>
            <a:avLst/>
            <a:gdLst/>
            <a:ahLst/>
            <a:cxnLst/>
            <a:rect l="l" t="t" r="r" b="b"/>
            <a:pathLst>
              <a:path w="3583276" h="353115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31367" flipH="1" flipV="1">
            <a:off x="15631026" y="7628333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>
            <a:off x="6079364" y="3169461"/>
            <a:ext cx="459346" cy="1256916"/>
          </a:xfrm>
          <a:custGeom>
            <a:avLst/>
            <a:gdLst/>
            <a:ahLst/>
            <a:cxnLst/>
            <a:rect l="l" t="t" r="r" b="b"/>
            <a:pathLst>
              <a:path w="459346" h="1256916">
                <a:moveTo>
                  <a:pt x="459346" y="0"/>
                </a:moveTo>
                <a:lnTo>
                  <a:pt x="0" y="0"/>
                </a:lnTo>
                <a:lnTo>
                  <a:pt x="0" y="1256917"/>
                </a:lnTo>
                <a:lnTo>
                  <a:pt x="459346" y="1256917"/>
                </a:lnTo>
                <a:lnTo>
                  <a:pt x="45934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 flipH="1">
            <a:off x="6079364" y="5384549"/>
            <a:ext cx="459346" cy="1256916"/>
          </a:xfrm>
          <a:custGeom>
            <a:avLst/>
            <a:gdLst/>
            <a:ahLst/>
            <a:cxnLst/>
            <a:rect l="l" t="t" r="r" b="b"/>
            <a:pathLst>
              <a:path w="459346" h="1256916">
                <a:moveTo>
                  <a:pt x="459346" y="0"/>
                </a:moveTo>
                <a:lnTo>
                  <a:pt x="0" y="0"/>
                </a:lnTo>
                <a:lnTo>
                  <a:pt x="0" y="1256917"/>
                </a:lnTo>
                <a:lnTo>
                  <a:pt x="459346" y="1256917"/>
                </a:lnTo>
                <a:lnTo>
                  <a:pt x="45934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 flipH="1">
            <a:off x="6079364" y="7599637"/>
            <a:ext cx="459346" cy="1256916"/>
          </a:xfrm>
          <a:custGeom>
            <a:avLst/>
            <a:gdLst/>
            <a:ahLst/>
            <a:cxnLst/>
            <a:rect l="l" t="t" r="r" b="b"/>
            <a:pathLst>
              <a:path w="459346" h="1256916">
                <a:moveTo>
                  <a:pt x="459346" y="0"/>
                </a:moveTo>
                <a:lnTo>
                  <a:pt x="0" y="0"/>
                </a:lnTo>
                <a:lnTo>
                  <a:pt x="0" y="1256917"/>
                </a:lnTo>
                <a:lnTo>
                  <a:pt x="459346" y="1256917"/>
                </a:lnTo>
                <a:lnTo>
                  <a:pt x="45934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882029" y="8132841"/>
            <a:ext cx="523942" cy="48464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755113" y="592820"/>
            <a:ext cx="1077777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Noto Sans T Chinese"/>
              </a:rPr>
              <a:t>onEntry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23329" y="3504749"/>
            <a:ext cx="5074489" cy="11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210">
                <a:solidFill>
                  <a:srgbClr val="91612F"/>
                </a:solidFill>
                <a:latin typeface="Linux Biolinum"/>
              </a:rPr>
              <a:t> Close Output</a:t>
            </a:r>
          </a:p>
          <a:p>
            <a:pPr>
              <a:lnSpc>
                <a:spcPts val="4200"/>
              </a:lnSpc>
            </a:pPr>
            <a:endParaRPr lang="en-US" sz="4200" spc="210">
              <a:solidFill>
                <a:srgbClr val="91612F"/>
              </a:solidFill>
              <a:latin typeface="Linux Biolin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886569" y="3294166"/>
            <a:ext cx="1084772" cy="115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US" sz="8500">
                <a:solidFill>
                  <a:srgbClr val="91612F"/>
                </a:solidFill>
                <a:latin typeface="Linux Biolinum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86569" y="5509254"/>
            <a:ext cx="1084772" cy="115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US" sz="8500">
                <a:solidFill>
                  <a:srgbClr val="91612F"/>
                </a:solidFill>
                <a:latin typeface="Linux Biolinum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86569" y="7724342"/>
            <a:ext cx="1084772" cy="115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US" sz="8500">
                <a:solidFill>
                  <a:srgbClr val="91612F"/>
                </a:solidFill>
                <a:latin typeface="Linux Biolinum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32932" y="5759642"/>
            <a:ext cx="5074489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210">
                <a:solidFill>
                  <a:srgbClr val="91612F"/>
                </a:solidFill>
                <a:latin typeface="Linux Biolinum"/>
              </a:rPr>
              <a:t>Sort by "priority"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32932" y="7588399"/>
            <a:ext cx="5074489" cy="164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210">
                <a:solidFill>
                  <a:srgbClr val="91612F"/>
                </a:solidFill>
                <a:latin typeface="Linux Biolinum"/>
              </a:rPr>
              <a:t>If Conditon</a:t>
            </a:r>
          </a:p>
          <a:p>
            <a:pPr>
              <a:lnSpc>
                <a:spcPts val="4200"/>
              </a:lnSpc>
            </a:pPr>
            <a:endParaRPr lang="en-US" sz="4200" spc="210">
              <a:solidFill>
                <a:srgbClr val="91612F"/>
              </a:solidFill>
              <a:latin typeface="Linux Biolinum"/>
            </a:endParaRPr>
          </a:p>
          <a:p>
            <a:pPr>
              <a:lnSpc>
                <a:spcPts val="4200"/>
              </a:lnSpc>
            </a:pPr>
            <a:r>
              <a:rPr lang="en-US" sz="4200" spc="210">
                <a:solidFill>
                  <a:srgbClr val="91612F"/>
                </a:solidFill>
                <a:latin typeface="Linux Biolinum"/>
              </a:rPr>
              <a:t>Open Output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95944" y="4009540"/>
            <a:ext cx="4984635" cy="378832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826332" y="5233029"/>
            <a:ext cx="6342688" cy="12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86"/>
              </a:lnSpc>
              <a:spcBef>
                <a:spcPct val="0"/>
              </a:spcBef>
            </a:pPr>
            <a:r>
              <a:rPr lang="en-US" sz="7061">
                <a:solidFill>
                  <a:srgbClr val="FF3131"/>
                </a:solidFill>
                <a:latin typeface="Noto Sans T Chinese Bold"/>
              </a:rPr>
              <a:t>FlexSim BUG 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945769" y="-648575"/>
            <a:ext cx="4550578" cy="4381441"/>
          </a:xfrm>
          <a:custGeom>
            <a:avLst/>
            <a:gdLst/>
            <a:ahLst/>
            <a:cxnLst/>
            <a:rect l="l" t="t" r="r" b="b"/>
            <a:pathLst>
              <a:path w="4550578" h="4381441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1689" y="2481852"/>
            <a:ext cx="3583276" cy="3531156"/>
          </a:xfrm>
          <a:custGeom>
            <a:avLst/>
            <a:gdLst/>
            <a:ahLst/>
            <a:cxnLst/>
            <a:rect l="l" t="t" r="r" b="b"/>
            <a:pathLst>
              <a:path w="3583276" h="353115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31367" flipH="1" flipV="1">
            <a:off x="15631026" y="7628333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>
            <a:off x="4453922" y="3205216"/>
            <a:ext cx="459346" cy="1256916"/>
          </a:xfrm>
          <a:custGeom>
            <a:avLst/>
            <a:gdLst/>
            <a:ahLst/>
            <a:cxnLst/>
            <a:rect l="l" t="t" r="r" b="b"/>
            <a:pathLst>
              <a:path w="459346" h="1256916">
                <a:moveTo>
                  <a:pt x="459346" y="0"/>
                </a:moveTo>
                <a:lnTo>
                  <a:pt x="0" y="0"/>
                </a:lnTo>
                <a:lnTo>
                  <a:pt x="0" y="1256917"/>
                </a:lnTo>
                <a:lnTo>
                  <a:pt x="459346" y="1256917"/>
                </a:lnTo>
                <a:lnTo>
                  <a:pt x="45934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 flipH="1">
            <a:off x="4420077" y="5384549"/>
            <a:ext cx="459346" cy="1256916"/>
          </a:xfrm>
          <a:custGeom>
            <a:avLst/>
            <a:gdLst/>
            <a:ahLst/>
            <a:cxnLst/>
            <a:rect l="l" t="t" r="r" b="b"/>
            <a:pathLst>
              <a:path w="459346" h="1256916">
                <a:moveTo>
                  <a:pt x="459345" y="0"/>
                </a:moveTo>
                <a:lnTo>
                  <a:pt x="0" y="0"/>
                </a:lnTo>
                <a:lnTo>
                  <a:pt x="0" y="1256917"/>
                </a:lnTo>
                <a:lnTo>
                  <a:pt x="459345" y="1256917"/>
                </a:lnTo>
                <a:lnTo>
                  <a:pt x="45934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 flipH="1">
            <a:off x="4420077" y="7599637"/>
            <a:ext cx="459346" cy="1256916"/>
          </a:xfrm>
          <a:custGeom>
            <a:avLst/>
            <a:gdLst/>
            <a:ahLst/>
            <a:cxnLst/>
            <a:rect l="l" t="t" r="r" b="b"/>
            <a:pathLst>
              <a:path w="459346" h="1256916">
                <a:moveTo>
                  <a:pt x="459345" y="0"/>
                </a:moveTo>
                <a:lnTo>
                  <a:pt x="0" y="0"/>
                </a:lnTo>
                <a:lnTo>
                  <a:pt x="0" y="1256917"/>
                </a:lnTo>
                <a:lnTo>
                  <a:pt x="459345" y="1256917"/>
                </a:lnTo>
                <a:lnTo>
                  <a:pt x="45934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7594939" y="8869378"/>
            <a:ext cx="635329" cy="286982"/>
          </a:xfrm>
          <a:custGeom>
            <a:avLst/>
            <a:gdLst/>
            <a:ahLst/>
            <a:cxnLst/>
            <a:rect l="l" t="t" r="r" b="b"/>
            <a:pathLst>
              <a:path w="635329" h="286982">
                <a:moveTo>
                  <a:pt x="0" y="0"/>
                </a:moveTo>
                <a:lnTo>
                  <a:pt x="635329" y="0"/>
                </a:lnTo>
                <a:lnTo>
                  <a:pt x="635329" y="286982"/>
                </a:lnTo>
                <a:lnTo>
                  <a:pt x="0" y="2869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755113" y="592820"/>
            <a:ext cx="1077777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Noto Sans T Chinese"/>
              </a:rPr>
              <a:t>Solution onEntry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64041" y="3662237"/>
            <a:ext cx="7914288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210">
                <a:solidFill>
                  <a:srgbClr val="91612F"/>
                </a:solidFill>
                <a:latin typeface="Linux Biolinum"/>
              </a:rPr>
              <a:t>Close Output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27282" y="3294166"/>
            <a:ext cx="1084772" cy="115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US" sz="8500">
                <a:solidFill>
                  <a:srgbClr val="91612F"/>
                </a:solidFill>
                <a:latin typeface="Linux Biolinum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7282" y="5509254"/>
            <a:ext cx="1084772" cy="115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US" sz="8500">
                <a:solidFill>
                  <a:srgbClr val="91612F"/>
                </a:solidFill>
                <a:latin typeface="Linux Biolinum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27282" y="7724342"/>
            <a:ext cx="1084772" cy="115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US" sz="8500">
                <a:solidFill>
                  <a:srgbClr val="91612F"/>
                </a:solidFill>
                <a:latin typeface="Linux Biolinum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64041" y="5759642"/>
            <a:ext cx="7375628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4200" spc="210">
                <a:solidFill>
                  <a:srgbClr val="91612F"/>
                </a:solidFill>
                <a:latin typeface="Linux Biolinum"/>
              </a:rPr>
              <a:t>Sort by "priority"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64041" y="8121799"/>
            <a:ext cx="9803064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210">
                <a:solidFill>
                  <a:srgbClr val="91612F"/>
                </a:solidFill>
                <a:latin typeface="Linux Biolinum"/>
              </a:rPr>
              <a:t>Send Delay Message to Current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71489" y="9450701"/>
            <a:ext cx="68222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Linux Biolinum"/>
              </a:rPr>
              <a:t>≈ 0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945769" y="-648575"/>
            <a:ext cx="4550578" cy="4381441"/>
          </a:xfrm>
          <a:custGeom>
            <a:avLst/>
            <a:gdLst/>
            <a:ahLst/>
            <a:cxnLst/>
            <a:rect l="l" t="t" r="r" b="b"/>
            <a:pathLst>
              <a:path w="4550578" h="4381441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1689" y="2481852"/>
            <a:ext cx="3583276" cy="3531156"/>
          </a:xfrm>
          <a:custGeom>
            <a:avLst/>
            <a:gdLst/>
            <a:ahLst/>
            <a:cxnLst/>
            <a:rect l="l" t="t" r="r" b="b"/>
            <a:pathLst>
              <a:path w="3583276" h="353115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31367" flipH="1" flipV="1">
            <a:off x="15631026" y="7628333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55113" y="592820"/>
            <a:ext cx="1077777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Noto Sans T Chinese"/>
              </a:rPr>
              <a:t>Solution onExit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97863" y="4366527"/>
            <a:ext cx="7914288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210">
                <a:solidFill>
                  <a:srgbClr val="91612F"/>
                </a:solidFill>
                <a:latin typeface="Linux Biolinum"/>
              </a:rPr>
              <a:t>Close Output</a:t>
            </a:r>
          </a:p>
        </p:txBody>
      </p:sp>
      <p:sp>
        <p:nvSpPr>
          <p:cNvPr id="7" name="Freeform 7"/>
          <p:cNvSpPr/>
          <p:nvPr/>
        </p:nvSpPr>
        <p:spPr>
          <a:xfrm rot="5400000" flipH="1">
            <a:off x="4187744" y="3909506"/>
            <a:ext cx="459346" cy="1256916"/>
          </a:xfrm>
          <a:custGeom>
            <a:avLst/>
            <a:gdLst/>
            <a:ahLst/>
            <a:cxnLst/>
            <a:rect l="l" t="t" r="r" b="b"/>
            <a:pathLst>
              <a:path w="459346" h="1256916">
                <a:moveTo>
                  <a:pt x="459346" y="0"/>
                </a:moveTo>
                <a:lnTo>
                  <a:pt x="0" y="0"/>
                </a:lnTo>
                <a:lnTo>
                  <a:pt x="0" y="1256917"/>
                </a:lnTo>
                <a:lnTo>
                  <a:pt x="459346" y="1256917"/>
                </a:lnTo>
                <a:lnTo>
                  <a:pt x="45934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61103" y="3998455"/>
            <a:ext cx="1084772" cy="115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US" sz="8500">
                <a:solidFill>
                  <a:srgbClr val="91612F"/>
                </a:solidFill>
                <a:latin typeface="Linux Biolinum"/>
              </a:rPr>
              <a:t>01</a:t>
            </a:r>
          </a:p>
        </p:txBody>
      </p:sp>
      <p:sp>
        <p:nvSpPr>
          <p:cNvPr id="9" name="Freeform 9"/>
          <p:cNvSpPr/>
          <p:nvPr/>
        </p:nvSpPr>
        <p:spPr>
          <a:xfrm rot="5400000" flipH="1">
            <a:off x="4153898" y="6088839"/>
            <a:ext cx="459346" cy="1256916"/>
          </a:xfrm>
          <a:custGeom>
            <a:avLst/>
            <a:gdLst/>
            <a:ahLst/>
            <a:cxnLst/>
            <a:rect l="l" t="t" r="r" b="b"/>
            <a:pathLst>
              <a:path w="459346" h="1256916">
                <a:moveTo>
                  <a:pt x="459346" y="0"/>
                </a:moveTo>
                <a:lnTo>
                  <a:pt x="0" y="0"/>
                </a:lnTo>
                <a:lnTo>
                  <a:pt x="0" y="1256916"/>
                </a:lnTo>
                <a:lnTo>
                  <a:pt x="459346" y="1256916"/>
                </a:lnTo>
                <a:lnTo>
                  <a:pt x="45934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61103" y="6213543"/>
            <a:ext cx="1084772" cy="115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US" sz="8500">
                <a:solidFill>
                  <a:srgbClr val="91612F"/>
                </a:solidFill>
                <a:latin typeface="Linux Biolinum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97863" y="6463932"/>
            <a:ext cx="9567683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4200" spc="210">
                <a:solidFill>
                  <a:srgbClr val="91612F"/>
                </a:solidFill>
                <a:latin typeface="Linux Biolinum"/>
              </a:rPr>
              <a:t>Send Delay Message to Current</a:t>
            </a:r>
          </a:p>
        </p:txBody>
      </p:sp>
      <p:sp>
        <p:nvSpPr>
          <p:cNvPr id="12" name="Freeform 12"/>
          <p:cNvSpPr/>
          <p:nvPr/>
        </p:nvSpPr>
        <p:spPr>
          <a:xfrm rot="5400000">
            <a:off x="7297446" y="7211510"/>
            <a:ext cx="635329" cy="286982"/>
          </a:xfrm>
          <a:custGeom>
            <a:avLst/>
            <a:gdLst/>
            <a:ahLst/>
            <a:cxnLst/>
            <a:rect l="l" t="t" r="r" b="b"/>
            <a:pathLst>
              <a:path w="635329" h="286982">
                <a:moveTo>
                  <a:pt x="0" y="0"/>
                </a:moveTo>
                <a:lnTo>
                  <a:pt x="635329" y="0"/>
                </a:lnTo>
                <a:lnTo>
                  <a:pt x="635329" y="286983"/>
                </a:lnTo>
                <a:lnTo>
                  <a:pt x="0" y="2869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273996" y="7792834"/>
            <a:ext cx="68222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Linux Biolinum"/>
              </a:rPr>
              <a:t>≈ 0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945769" y="-648575"/>
            <a:ext cx="4550578" cy="4381441"/>
          </a:xfrm>
          <a:custGeom>
            <a:avLst/>
            <a:gdLst/>
            <a:ahLst/>
            <a:cxnLst/>
            <a:rect l="l" t="t" r="r" b="b"/>
            <a:pathLst>
              <a:path w="4550578" h="4381441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1689" y="2481852"/>
            <a:ext cx="3583276" cy="3531156"/>
          </a:xfrm>
          <a:custGeom>
            <a:avLst/>
            <a:gdLst/>
            <a:ahLst/>
            <a:cxnLst/>
            <a:rect l="l" t="t" r="r" b="b"/>
            <a:pathLst>
              <a:path w="3583276" h="353115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31367" flipH="1" flipV="1">
            <a:off x="15631026" y="7628333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588164" y="4212782"/>
            <a:ext cx="5111672" cy="379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6799">
                <a:solidFill>
                  <a:srgbClr val="91612F"/>
                </a:solidFill>
                <a:latin typeface="Linux Biolinum"/>
              </a:rPr>
              <a:t> If condition</a:t>
            </a:r>
          </a:p>
          <a:p>
            <a:pPr algn="ctr">
              <a:lnSpc>
                <a:spcPts val="10199"/>
              </a:lnSpc>
            </a:pPr>
            <a:endParaRPr lang="en-US" sz="6799">
              <a:solidFill>
                <a:srgbClr val="91612F"/>
              </a:solidFill>
              <a:latin typeface="Linux Biolinum"/>
            </a:endParaRPr>
          </a:p>
          <a:p>
            <a:pPr algn="ctr">
              <a:lnSpc>
                <a:spcPts val="10199"/>
              </a:lnSpc>
            </a:pPr>
            <a:r>
              <a:rPr lang="en-US" sz="6799">
                <a:solidFill>
                  <a:srgbClr val="91612F"/>
                </a:solidFill>
                <a:latin typeface="Linux Biolinum"/>
              </a:rPr>
              <a:t>Open Output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5400000">
            <a:off x="8256467" y="5812691"/>
            <a:ext cx="1775066" cy="79878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11380" y="592820"/>
            <a:ext cx="12265239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Noto Sans T Chinese"/>
              </a:rPr>
              <a:t>Solution onMessage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945769" y="-648575"/>
            <a:ext cx="4550578" cy="4381441"/>
          </a:xfrm>
          <a:custGeom>
            <a:avLst/>
            <a:gdLst/>
            <a:ahLst/>
            <a:cxnLst/>
            <a:rect l="l" t="t" r="r" b="b"/>
            <a:pathLst>
              <a:path w="4550578" h="4381441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1689" y="2481852"/>
            <a:ext cx="3583276" cy="3531156"/>
          </a:xfrm>
          <a:custGeom>
            <a:avLst/>
            <a:gdLst/>
            <a:ahLst/>
            <a:cxnLst/>
            <a:rect l="l" t="t" r="r" b="b"/>
            <a:pathLst>
              <a:path w="3583276" h="353115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31367" flipH="1" flipV="1">
            <a:off x="15631026" y="7628333"/>
            <a:ext cx="1691219" cy="4627715"/>
          </a:xfrm>
          <a:custGeom>
            <a:avLst/>
            <a:gdLst/>
            <a:ahLst/>
            <a:cxnLst/>
            <a:rect l="l" t="t" r="r" b="b"/>
            <a:pathLst>
              <a:path w="1691219" h="4627715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60" end="13831.1"/>
                </p14:media>
              </p:ext>
            </p:extLst>
          </p:nvPr>
        </p:nvPicPr>
        <p:blipFill>
          <a:blip r:embed="rId10"/>
          <a:srcRect l="21708" t="16229" r="26564" b="8047"/>
          <a:stretch>
            <a:fillRect/>
          </a:stretch>
        </p:blipFill>
        <p:spPr>
          <a:xfrm>
            <a:off x="4111318" y="1306321"/>
            <a:ext cx="10065363" cy="76743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022551" y="3806987"/>
            <a:ext cx="4242898" cy="2673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76340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0" y="0"/>
                </a:moveTo>
                <a:lnTo>
                  <a:pt x="3556828" y="0"/>
                </a:lnTo>
                <a:lnTo>
                  <a:pt x="3556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749714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3556828" y="0"/>
                </a:moveTo>
                <a:lnTo>
                  <a:pt x="0" y="0"/>
                </a:lnTo>
                <a:lnTo>
                  <a:pt x="0" y="4114800"/>
                </a:lnTo>
                <a:lnTo>
                  <a:pt x="3556828" y="4114800"/>
                </a:lnTo>
                <a:lnTo>
                  <a:pt x="3556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24999">
            <a:off x="-2503731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24999">
            <a:off x="-2943904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24999">
            <a:off x="16576762" y="-1229799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924999">
            <a:off x="16136589" y="-1028700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06854" y="1585594"/>
            <a:ext cx="6050139" cy="370358"/>
          </a:xfrm>
          <a:custGeom>
            <a:avLst/>
            <a:gdLst/>
            <a:ahLst/>
            <a:cxnLst/>
            <a:rect l="l" t="t" r="r" b="b"/>
            <a:pathLst>
              <a:path w="6050139" h="370358">
                <a:moveTo>
                  <a:pt x="0" y="0"/>
                </a:moveTo>
                <a:lnTo>
                  <a:pt x="6050139" y="0"/>
                </a:lnTo>
                <a:lnTo>
                  <a:pt x="6050139" y="370358"/>
                </a:lnTo>
                <a:lnTo>
                  <a:pt x="0" y="370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736953" y="250199"/>
            <a:ext cx="6630114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000000"/>
                </a:solidFill>
                <a:latin typeface="Noto Sans T Chinese Bold"/>
              </a:rPr>
              <a:t>OR-tools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78485" y="2250127"/>
            <a:ext cx="13947050" cy="563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7"/>
              </a:lnSpc>
            </a:pPr>
            <a:r>
              <a:rPr lang="en-US" sz="3599" spc="352">
                <a:solidFill>
                  <a:srgbClr val="231F20"/>
                </a:solidFill>
                <a:ea typeface="Noto Sans T Chinese Bold"/>
              </a:rPr>
              <a:t>定義變數</a:t>
            </a:r>
            <a:r>
              <a:rPr lang="en-US" sz="3599" spc="352">
                <a:solidFill>
                  <a:srgbClr val="231F20"/>
                </a:solidFill>
                <a:ea typeface="Noto Sans T Chinese"/>
              </a:rPr>
              <a:t>：t(i,j)，工件 i 在j th的工序中之開始時間</a:t>
            </a:r>
          </a:p>
          <a:p>
            <a:pPr>
              <a:lnSpc>
                <a:spcPts val="4967"/>
              </a:lnSpc>
            </a:pPr>
            <a:endParaRPr lang="en-US" sz="3599" spc="352">
              <a:solidFill>
                <a:srgbClr val="231F20"/>
              </a:solidFill>
              <a:ea typeface="Noto Sans T Chinese"/>
            </a:endParaRPr>
          </a:p>
          <a:p>
            <a:pPr>
              <a:lnSpc>
                <a:spcPts val="4967"/>
              </a:lnSpc>
            </a:pPr>
            <a:r>
              <a:rPr lang="en-US" sz="3599" spc="352">
                <a:solidFill>
                  <a:srgbClr val="231F20"/>
                </a:solidFill>
                <a:ea typeface="Noto Sans T Chinese Bold"/>
              </a:rPr>
              <a:t>限制式</a:t>
            </a:r>
            <a:r>
              <a:rPr lang="en-US" sz="3599" spc="352">
                <a:solidFill>
                  <a:srgbClr val="231F20"/>
                </a:solidFill>
                <a:ea typeface="Noto Sans T Chinese"/>
              </a:rPr>
              <a:t>：1. 優先順序</a:t>
            </a:r>
          </a:p>
          <a:p>
            <a:pPr>
              <a:lnSpc>
                <a:spcPts val="4967"/>
              </a:lnSpc>
            </a:pPr>
            <a:r>
              <a:rPr lang="en-US" sz="3599" spc="352">
                <a:solidFill>
                  <a:srgbClr val="231F20"/>
                </a:solidFill>
                <a:latin typeface="Noto Sans T Chinese"/>
              </a:rPr>
              <a:t>                   t(i,j)  + processingtime(i,j) &lt; t(k,j)</a:t>
            </a:r>
          </a:p>
          <a:p>
            <a:pPr>
              <a:lnSpc>
                <a:spcPts val="4967"/>
              </a:lnSpc>
            </a:pPr>
            <a:endParaRPr lang="en-US" sz="3599" spc="352">
              <a:solidFill>
                <a:srgbClr val="231F20"/>
              </a:solidFill>
              <a:latin typeface="Noto Sans T Chinese"/>
            </a:endParaRPr>
          </a:p>
          <a:p>
            <a:pPr>
              <a:lnSpc>
                <a:spcPts val="4967"/>
              </a:lnSpc>
            </a:pPr>
            <a:r>
              <a:rPr lang="en-US" sz="3599" spc="352">
                <a:solidFill>
                  <a:srgbClr val="231F20"/>
                </a:solidFill>
                <a:latin typeface="Noto Sans T Chinese"/>
              </a:rPr>
              <a:t>              2. 機台一次只能做一個工件</a:t>
            </a:r>
          </a:p>
          <a:p>
            <a:pPr>
              <a:lnSpc>
                <a:spcPts val="4967"/>
              </a:lnSpc>
            </a:pPr>
            <a:r>
              <a:rPr lang="en-US" sz="3599" spc="352">
                <a:solidFill>
                  <a:srgbClr val="231F20"/>
                </a:solidFill>
                <a:latin typeface="Noto Sans T Chinese"/>
              </a:rPr>
              <a:t>                   t(i,j) - t(i,k) &gt; p(i,j)  or  t(i,k) - t(i,j) &gt; p(j,j)</a:t>
            </a:r>
          </a:p>
          <a:p>
            <a:pPr>
              <a:lnSpc>
                <a:spcPts val="4967"/>
              </a:lnSpc>
            </a:pPr>
            <a:endParaRPr lang="en-US" sz="3599" spc="352">
              <a:solidFill>
                <a:srgbClr val="231F20"/>
              </a:solidFill>
              <a:latin typeface="Noto Sans T Chinese"/>
            </a:endParaRPr>
          </a:p>
          <a:p>
            <a:pPr>
              <a:lnSpc>
                <a:spcPts val="4967"/>
              </a:lnSpc>
            </a:pPr>
            <a:r>
              <a:rPr lang="en-US" sz="3599" spc="352">
                <a:solidFill>
                  <a:srgbClr val="231F20"/>
                </a:solidFill>
                <a:ea typeface="Noto Sans T Chinese Bold"/>
              </a:rPr>
              <a:t>目標式</a:t>
            </a:r>
            <a:r>
              <a:rPr lang="en-US" sz="3599" spc="352">
                <a:solidFill>
                  <a:srgbClr val="231F20"/>
                </a:solidFill>
                <a:ea typeface="Noto Sans T Chinese"/>
              </a:rPr>
              <a:t>：minimize makespan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76340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0" y="0"/>
                </a:moveTo>
                <a:lnTo>
                  <a:pt x="3556828" y="0"/>
                </a:lnTo>
                <a:lnTo>
                  <a:pt x="3556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749714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3556828" y="0"/>
                </a:moveTo>
                <a:lnTo>
                  <a:pt x="0" y="0"/>
                </a:lnTo>
                <a:lnTo>
                  <a:pt x="0" y="4114800"/>
                </a:lnTo>
                <a:lnTo>
                  <a:pt x="3556828" y="4114800"/>
                </a:lnTo>
                <a:lnTo>
                  <a:pt x="3556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24999">
            <a:off x="-2503731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24999">
            <a:off x="-2943904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24999">
            <a:off x="16576762" y="-1229799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924999">
            <a:off x="16136589" y="-1028700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06854" y="1585594"/>
            <a:ext cx="6050139" cy="370358"/>
          </a:xfrm>
          <a:custGeom>
            <a:avLst/>
            <a:gdLst/>
            <a:ahLst/>
            <a:cxnLst/>
            <a:rect l="l" t="t" r="r" b="b"/>
            <a:pathLst>
              <a:path w="6050139" h="370358">
                <a:moveTo>
                  <a:pt x="0" y="0"/>
                </a:moveTo>
                <a:lnTo>
                  <a:pt x="6050139" y="0"/>
                </a:lnTo>
                <a:lnTo>
                  <a:pt x="6050139" y="370358"/>
                </a:lnTo>
                <a:lnTo>
                  <a:pt x="0" y="370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736953" y="19050"/>
            <a:ext cx="663011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Noto Sans T Chinese"/>
              </a:rPr>
              <a:t>結論</a:t>
            </a:r>
            <a:r>
              <a:rPr lang="en-US" sz="9200">
                <a:solidFill>
                  <a:srgbClr val="000000"/>
                </a:solidFill>
                <a:latin typeface="Noto Sans T Chinese Bold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72533" y="2505075"/>
            <a:ext cx="8942933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Linux Biolinum"/>
              </a:rPr>
              <a:t>Dmu01_rcmax_20_15_4</a:t>
            </a:r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414426" y="4329192"/>
          <a:ext cx="17459148" cy="3771900"/>
        </p:xfrm>
        <a:graphic>
          <a:graphicData uri="http://schemas.openxmlformats.org/drawingml/2006/table">
            <a:tbl>
              <a:tblPr/>
              <a:tblGrid>
                <a:gridCol w="2494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4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4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4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4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941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941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85950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5EC"/>
                          </a:solidFill>
                          <a:ea typeface="Noto Sans T Chinese Bold"/>
                        </a:rPr>
                        <a:t>方法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1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5EC"/>
                          </a:solidFill>
                          <a:latin typeface="Noto Sans T Chinese Bold"/>
                        </a:rPr>
                        <a:t>FIFO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1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5EC"/>
                          </a:solidFill>
                          <a:latin typeface="Noto Sans T Chinese Bold"/>
                        </a:rPr>
                        <a:t>LIFO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1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5EC"/>
                          </a:solidFill>
                          <a:latin typeface="Noto Sans T Chinese Bold"/>
                        </a:rPr>
                        <a:t>REMAIN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1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5EC"/>
                          </a:solidFill>
                          <a:latin typeface="Noto Sans T Chinese Bold"/>
                        </a:rPr>
                        <a:t>GA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1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5EC"/>
                          </a:solidFill>
                          <a:latin typeface="Noto Sans T Chinese Bold"/>
                        </a:rPr>
                        <a:t>SOLVER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1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5EC"/>
                          </a:solidFill>
                          <a:latin typeface="Noto Sans T Chinese Bold"/>
                        </a:rPr>
                        <a:t>UB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5950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Noto Sans T Chinese Bold"/>
                        </a:rPr>
                        <a:t>MAKESPAN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 Bold"/>
                        </a:rPr>
                        <a:t>3511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 Bold"/>
                        </a:rPr>
                        <a:t>3367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 Bold"/>
                        </a:rPr>
                        <a:t>3421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 Bold"/>
                        </a:rPr>
                        <a:t>3173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 Bold"/>
                        </a:rPr>
                        <a:t>2587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 Bold"/>
                        </a:rPr>
                        <a:t>2563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0920695" y="7594595"/>
            <a:ext cx="1537811" cy="40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3131"/>
                </a:solidFill>
                <a:ea typeface="Noto Sans T Chinese"/>
              </a:rPr>
              <a:t>耗時65m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16407" y="7594595"/>
            <a:ext cx="1326356" cy="40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3131"/>
                </a:solidFill>
                <a:ea typeface="Noto Sans T Chinese"/>
              </a:rPr>
              <a:t>耗時2m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76340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0" y="0"/>
                </a:moveTo>
                <a:lnTo>
                  <a:pt x="3556828" y="0"/>
                </a:lnTo>
                <a:lnTo>
                  <a:pt x="3556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749714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3556828" y="0"/>
                </a:moveTo>
                <a:lnTo>
                  <a:pt x="0" y="0"/>
                </a:lnTo>
                <a:lnTo>
                  <a:pt x="0" y="4114800"/>
                </a:lnTo>
                <a:lnTo>
                  <a:pt x="3556828" y="4114800"/>
                </a:lnTo>
                <a:lnTo>
                  <a:pt x="3556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24999">
            <a:off x="-2503731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24999">
            <a:off x="-2943904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24999">
            <a:off x="16576762" y="-1229799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924999">
            <a:off x="16136589" y="-1028700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06854" y="1585594"/>
            <a:ext cx="6050139" cy="370358"/>
          </a:xfrm>
          <a:custGeom>
            <a:avLst/>
            <a:gdLst/>
            <a:ahLst/>
            <a:cxnLst/>
            <a:rect l="l" t="t" r="r" b="b"/>
            <a:pathLst>
              <a:path w="6050139" h="370358">
                <a:moveTo>
                  <a:pt x="0" y="0"/>
                </a:moveTo>
                <a:lnTo>
                  <a:pt x="6050139" y="0"/>
                </a:lnTo>
                <a:lnTo>
                  <a:pt x="6050139" y="370358"/>
                </a:lnTo>
                <a:lnTo>
                  <a:pt x="0" y="370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736953" y="19050"/>
            <a:ext cx="663011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Noto Sans T Chinese"/>
              </a:rPr>
              <a:t>結論</a:t>
            </a:r>
            <a:r>
              <a:rPr lang="en-US" sz="9200">
                <a:solidFill>
                  <a:srgbClr val="000000"/>
                </a:solidFill>
                <a:latin typeface="Noto Sans T Chinese Bold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48150" y="2491624"/>
            <a:ext cx="9791700" cy="931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Linux Biolinum"/>
              </a:rPr>
              <a:t>Dmu44_cscmax_20_15_4</a:t>
            </a:r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414426" y="4329192"/>
          <a:ext cx="17459148" cy="3771900"/>
        </p:xfrm>
        <a:graphic>
          <a:graphicData uri="http://schemas.openxmlformats.org/drawingml/2006/table">
            <a:tbl>
              <a:tblPr/>
              <a:tblGrid>
                <a:gridCol w="2494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4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4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4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4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941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941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85950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5EC"/>
                          </a:solidFill>
                          <a:ea typeface="Noto Sans T Chinese Bold"/>
                        </a:rPr>
                        <a:t>方法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1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5EC"/>
                          </a:solidFill>
                          <a:latin typeface="Noto Sans T Chinese Bold"/>
                        </a:rPr>
                        <a:t>FIFO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1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5EC"/>
                          </a:solidFill>
                          <a:latin typeface="Noto Sans T Chinese Bold"/>
                        </a:rPr>
                        <a:t>LIFO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1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5EC"/>
                          </a:solidFill>
                          <a:latin typeface="Noto Sans T Chinese Bold"/>
                        </a:rPr>
                        <a:t>REMAIN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1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5EC"/>
                          </a:solidFill>
                          <a:latin typeface="Noto Sans T Chinese Bold"/>
                        </a:rPr>
                        <a:t>GA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1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5EC"/>
                          </a:solidFill>
                          <a:latin typeface="Noto Sans T Chinese Bold"/>
                        </a:rPr>
                        <a:t>SOLVER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1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5EC"/>
                          </a:solidFill>
                          <a:latin typeface="Noto Sans T Chinese Bold"/>
                        </a:rPr>
                        <a:t>UB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5950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Noto Sans T Chinese Bold"/>
                        </a:rPr>
                        <a:t>MAKESPAN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 Bold"/>
                        </a:rPr>
                        <a:t>4914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 Bold"/>
                        </a:rPr>
                        <a:t>4638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 Bold"/>
                        </a:rPr>
                        <a:t>4545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 Bold"/>
                        </a:rPr>
                        <a:t>4503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 Bold"/>
                        </a:rPr>
                        <a:t>3564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 Bold"/>
                        </a:rPr>
                        <a:t>3475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0791879" y="7594595"/>
            <a:ext cx="1749227" cy="40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3131"/>
                </a:solidFill>
                <a:ea typeface="Noto Sans T Chinese"/>
              </a:rPr>
              <a:t>耗時450m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54507" y="7594595"/>
            <a:ext cx="1326356" cy="40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3131"/>
                </a:solidFill>
                <a:ea typeface="Noto Sans T Chinese"/>
              </a:rPr>
              <a:t>耗時2m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76340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0" y="0"/>
                </a:moveTo>
                <a:lnTo>
                  <a:pt x="3556828" y="0"/>
                </a:lnTo>
                <a:lnTo>
                  <a:pt x="3556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749714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3556828" y="0"/>
                </a:moveTo>
                <a:lnTo>
                  <a:pt x="0" y="0"/>
                </a:lnTo>
                <a:lnTo>
                  <a:pt x="0" y="4114800"/>
                </a:lnTo>
                <a:lnTo>
                  <a:pt x="3556828" y="4114800"/>
                </a:lnTo>
                <a:lnTo>
                  <a:pt x="3556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24999">
            <a:off x="-2503731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24999">
            <a:off x="-2943904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24999">
            <a:off x="16576762" y="-1229799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924999">
            <a:off x="16136589" y="-1028700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06854" y="1585594"/>
            <a:ext cx="6050139" cy="370358"/>
          </a:xfrm>
          <a:custGeom>
            <a:avLst/>
            <a:gdLst/>
            <a:ahLst/>
            <a:cxnLst/>
            <a:rect l="l" t="t" r="r" b="b"/>
            <a:pathLst>
              <a:path w="6050139" h="370358">
                <a:moveTo>
                  <a:pt x="0" y="0"/>
                </a:moveTo>
                <a:lnTo>
                  <a:pt x="6050139" y="0"/>
                </a:lnTo>
                <a:lnTo>
                  <a:pt x="6050139" y="370358"/>
                </a:lnTo>
                <a:lnTo>
                  <a:pt x="0" y="370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961365" y="19050"/>
            <a:ext cx="836527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Noto Sans T Chinese"/>
              </a:rPr>
              <a:t>資料來源、分工</a:t>
            </a:r>
            <a:r>
              <a:rPr lang="en-US" sz="9200">
                <a:solidFill>
                  <a:srgbClr val="000000"/>
                </a:solidFill>
                <a:latin typeface="Noto Sans T Chinese Bold"/>
              </a:rPr>
              <a:t> 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0077172" y="3631565"/>
          <a:ext cx="7182128" cy="4329189"/>
        </p:xfrm>
        <a:graphic>
          <a:graphicData uri="http://schemas.openxmlformats.org/drawingml/2006/table">
            <a:tbl>
              <a:tblPr/>
              <a:tblGrid>
                <a:gridCol w="2937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4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3063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ea typeface="Linux Biolinum Bold"/>
                        </a:rPr>
                        <a:t>蘇慬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ea typeface="Linux Biolinum Bold"/>
                        </a:rPr>
                        <a:t>演算法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3063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ea typeface="Linux Biolinum Bold"/>
                        </a:rPr>
                        <a:t>林恆毅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Linux Biolinum Bold"/>
                        </a:rPr>
                        <a:t>Flexsim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3063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ea typeface="Linux Biolinum Bold"/>
                        </a:rPr>
                        <a:t>張凱勛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ea typeface="Linux Biolinum Bold"/>
                        </a:rPr>
                        <a:t>整理歸納、製作PPT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028700" y="2832098"/>
            <a:ext cx="8838149" cy="5736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8"/>
              </a:lnSpc>
            </a:pPr>
            <a:r>
              <a:rPr lang="en-US" sz="2952" dirty="0" err="1">
                <a:solidFill>
                  <a:srgbClr val="000000"/>
                </a:solidFill>
                <a:latin typeface="Noto Sans T Chinese Bold"/>
              </a:rPr>
              <a:t>ORtools</a:t>
            </a:r>
            <a:r>
              <a:rPr lang="en-US" sz="2952" dirty="0">
                <a:solidFill>
                  <a:srgbClr val="000000"/>
                </a:solidFill>
                <a:latin typeface="Noto Sans T Chinese Bold"/>
              </a:rPr>
              <a:t> </a:t>
            </a:r>
            <a:r>
              <a:rPr lang="en-US" sz="2952" dirty="0" err="1">
                <a:solidFill>
                  <a:srgbClr val="000000"/>
                </a:solidFill>
                <a:latin typeface="Noto Sans T Chinese Bold"/>
              </a:rPr>
              <a:t>來源參考</a:t>
            </a:r>
            <a:r>
              <a:rPr lang="en-US" sz="2952" dirty="0" err="1">
                <a:solidFill>
                  <a:srgbClr val="000000"/>
                </a:solidFill>
                <a:ea typeface="Noto Sans T Chinese"/>
              </a:rPr>
              <a:t>：Google</a:t>
            </a:r>
            <a:r>
              <a:rPr lang="en-US" sz="2952" dirty="0">
                <a:solidFill>
                  <a:srgbClr val="000000"/>
                </a:solidFill>
                <a:ea typeface="Noto Sans T Chinese"/>
              </a:rPr>
              <a:t> OR-Tools</a:t>
            </a:r>
          </a:p>
          <a:p>
            <a:pPr>
              <a:lnSpc>
                <a:spcPts val="4428"/>
              </a:lnSpc>
            </a:pPr>
            <a:endParaRPr lang="en-US" sz="2952" dirty="0">
              <a:solidFill>
                <a:srgbClr val="000000"/>
              </a:solidFill>
              <a:ea typeface="Noto Sans T Chinese"/>
            </a:endParaRPr>
          </a:p>
          <a:p>
            <a:pPr>
              <a:lnSpc>
                <a:spcPts val="4428"/>
              </a:lnSpc>
            </a:pPr>
            <a:r>
              <a:rPr lang="en-US" sz="2952" dirty="0">
                <a:solidFill>
                  <a:srgbClr val="000000"/>
                </a:solidFill>
                <a:latin typeface="Noto Sans T Chinese"/>
              </a:rPr>
              <a:t>https://developers.google.com/optimization?hl=zh-tw</a:t>
            </a:r>
          </a:p>
          <a:p>
            <a:pPr>
              <a:lnSpc>
                <a:spcPts val="4428"/>
              </a:lnSpc>
            </a:pPr>
            <a:endParaRPr lang="en-US" sz="2952" dirty="0">
              <a:solidFill>
                <a:srgbClr val="000000"/>
              </a:solidFill>
              <a:latin typeface="Noto Sans T Chinese"/>
            </a:endParaRPr>
          </a:p>
          <a:p>
            <a:pPr>
              <a:lnSpc>
                <a:spcPts val="4428"/>
              </a:lnSpc>
            </a:pPr>
            <a:r>
              <a:rPr lang="en-US" sz="2952" dirty="0">
                <a:solidFill>
                  <a:srgbClr val="000000"/>
                </a:solidFill>
                <a:latin typeface="Noto Sans T Chinese Bold"/>
              </a:rPr>
              <a:t>GA  </a:t>
            </a:r>
            <a:r>
              <a:rPr lang="en-US" sz="2952" dirty="0" err="1">
                <a:solidFill>
                  <a:srgbClr val="000000"/>
                </a:solidFill>
                <a:latin typeface="Noto Sans T Chinese Bold"/>
              </a:rPr>
              <a:t>來源參考：</a:t>
            </a:r>
            <a:r>
              <a:rPr lang="en-US" sz="2952" dirty="0" err="1">
                <a:solidFill>
                  <a:srgbClr val="000000"/>
                </a:solidFill>
                <a:latin typeface="Noto Sans T Chinese"/>
              </a:rPr>
              <a:t>GitHub:</a:t>
            </a:r>
            <a:r>
              <a:rPr lang="en-US" sz="2952" dirty="0" err="1">
                <a:solidFill>
                  <a:srgbClr val="000000"/>
                </a:solidFill>
                <a:latin typeface="Noto Sans T Chinese"/>
                <a:hlinkClick r:id="rId10" tooltip="https://www.linkedin.com/in/chengmanwu"/>
              </a:rPr>
              <a:t>cheng-man</a:t>
            </a:r>
            <a:r>
              <a:rPr lang="en-US" sz="2952" dirty="0">
                <a:solidFill>
                  <a:srgbClr val="000000"/>
                </a:solidFill>
                <a:latin typeface="Noto Sans T Chinese"/>
                <a:hlinkClick r:id="rId10" tooltip="https://www.linkedin.com/in/chengmanwu"/>
              </a:rPr>
              <a:t> </a:t>
            </a:r>
            <a:r>
              <a:rPr lang="en-US" sz="2952" dirty="0" err="1">
                <a:solidFill>
                  <a:srgbClr val="000000"/>
                </a:solidFill>
                <a:latin typeface="Noto Sans T Chinese"/>
                <a:hlinkClick r:id="rId10" tooltip="https://www.linkedin.com/in/chengmanwu"/>
              </a:rPr>
              <a:t>wu、林春成教授</a:t>
            </a:r>
            <a:endParaRPr lang="en-US" sz="2952" dirty="0">
              <a:solidFill>
                <a:srgbClr val="000000"/>
              </a:solidFill>
              <a:latin typeface="Noto Sans T Chinese"/>
              <a:hlinkClick r:id="rId10" tooltip="https://www.linkedin.com/in/chengmanwu"/>
            </a:endParaRPr>
          </a:p>
          <a:p>
            <a:pPr>
              <a:lnSpc>
                <a:spcPts val="4428"/>
              </a:lnSpc>
            </a:pPr>
            <a:r>
              <a:rPr lang="en-US" sz="2952" u="sng" dirty="0" err="1">
                <a:solidFill>
                  <a:srgbClr val="000000"/>
                </a:solidFill>
                <a:latin typeface="Noto Sans T Chinese"/>
                <a:hlinkClick r:id="rId10" tooltip="https://www.linkedin.com/in/chengmanwu"/>
              </a:rPr>
              <a:t>cheng</a:t>
            </a:r>
            <a:r>
              <a:rPr lang="en-US" sz="2952" u="sng" dirty="0">
                <a:solidFill>
                  <a:srgbClr val="000000"/>
                </a:solidFill>
                <a:latin typeface="Noto Sans T Chinese"/>
                <a:hlinkClick r:id="rId10" tooltip="https://www.linkedin.com/in/chengmanwu"/>
              </a:rPr>
              <a:t>-man </a:t>
            </a:r>
            <a:r>
              <a:rPr lang="en-US" sz="2952" u="sng" dirty="0" err="1">
                <a:solidFill>
                  <a:srgbClr val="000000"/>
                </a:solidFill>
                <a:latin typeface="Noto Sans T Chinese"/>
                <a:hlinkClick r:id="rId10" tooltip="https://www.linkedin.com/in/chengmanwu"/>
              </a:rPr>
              <a:t>wu</a:t>
            </a:r>
            <a:endParaRPr lang="en-US" sz="2952" u="sng" dirty="0">
              <a:solidFill>
                <a:srgbClr val="000000"/>
              </a:solidFill>
              <a:latin typeface="Noto Sans T Chinese"/>
              <a:hlinkClick r:id="rId10" tooltip="https://www.linkedin.com/in/chengmanwu"/>
            </a:endParaRPr>
          </a:p>
          <a:p>
            <a:pPr>
              <a:lnSpc>
                <a:spcPts val="4428"/>
              </a:lnSpc>
            </a:pPr>
            <a:r>
              <a:rPr lang="en-US" sz="2952" dirty="0">
                <a:solidFill>
                  <a:srgbClr val="000000"/>
                </a:solidFill>
                <a:latin typeface="Noto Sans T Chinese"/>
              </a:rPr>
              <a:t>https://github.com/wurmen/Genetic-Algorithm-for-Job-Shop-Scheduling-and-NSGA-II</a:t>
            </a:r>
          </a:p>
          <a:p>
            <a:pPr>
              <a:lnSpc>
                <a:spcPts val="5904"/>
              </a:lnSpc>
            </a:pPr>
            <a:endParaRPr lang="en-US" sz="2952" dirty="0">
              <a:solidFill>
                <a:srgbClr val="000000"/>
              </a:solidFill>
              <a:latin typeface="Noto Sans T Chines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77172" y="2793998"/>
            <a:ext cx="4500258" cy="73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4"/>
              </a:lnSpc>
            </a:pPr>
            <a:r>
              <a:rPr lang="en-US" sz="4036">
                <a:solidFill>
                  <a:srgbClr val="000000"/>
                </a:solidFill>
                <a:ea typeface="Linux Biolinum Bold"/>
              </a:rPr>
              <a:t>工作分配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61733" y="2133620"/>
            <a:ext cx="8097687" cy="2750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040"/>
              </a:lnSpc>
              <a:spcBef>
                <a:spcPct val="0"/>
              </a:spcBef>
            </a:pPr>
            <a:r>
              <a:rPr lang="en-US" sz="8000" spc="784">
                <a:solidFill>
                  <a:srgbClr val="231F20"/>
                </a:solidFill>
                <a:latin typeface="Noto Sans T Chinese Bold"/>
              </a:rPr>
              <a:t>THANK'S FOR LISTENING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76340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0" y="0"/>
                </a:moveTo>
                <a:lnTo>
                  <a:pt x="3556828" y="0"/>
                </a:lnTo>
                <a:lnTo>
                  <a:pt x="3556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749714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3556828" y="0"/>
                </a:moveTo>
                <a:lnTo>
                  <a:pt x="0" y="0"/>
                </a:lnTo>
                <a:lnTo>
                  <a:pt x="0" y="4114800"/>
                </a:lnTo>
                <a:lnTo>
                  <a:pt x="3556828" y="4114800"/>
                </a:lnTo>
                <a:lnTo>
                  <a:pt x="3556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24999">
            <a:off x="-2503731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24999">
            <a:off x="-2943904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24999">
            <a:off x="16576762" y="-1229799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924999">
            <a:off x="16136589" y="-1028700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06854" y="1585594"/>
            <a:ext cx="6050139" cy="370358"/>
          </a:xfrm>
          <a:custGeom>
            <a:avLst/>
            <a:gdLst/>
            <a:ahLst/>
            <a:cxnLst/>
            <a:rect l="l" t="t" r="r" b="b"/>
            <a:pathLst>
              <a:path w="6050139" h="370358">
                <a:moveTo>
                  <a:pt x="0" y="0"/>
                </a:moveTo>
                <a:lnTo>
                  <a:pt x="6050139" y="0"/>
                </a:lnTo>
                <a:lnTo>
                  <a:pt x="6050139" y="370358"/>
                </a:lnTo>
                <a:lnTo>
                  <a:pt x="0" y="370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80081" y="8606731"/>
            <a:ext cx="1939154" cy="884739"/>
          </a:xfrm>
          <a:custGeom>
            <a:avLst/>
            <a:gdLst/>
            <a:ahLst/>
            <a:cxnLst/>
            <a:rect l="l" t="t" r="r" b="b"/>
            <a:pathLst>
              <a:path w="1939154" h="884739">
                <a:moveTo>
                  <a:pt x="0" y="0"/>
                </a:moveTo>
                <a:lnTo>
                  <a:pt x="1939154" y="0"/>
                </a:lnTo>
                <a:lnTo>
                  <a:pt x="1939154" y="884739"/>
                </a:lnTo>
                <a:lnTo>
                  <a:pt x="0" y="884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736953" y="250199"/>
            <a:ext cx="6630114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000000"/>
                </a:solidFill>
                <a:latin typeface="Noto Sans T Chinese Bold"/>
              </a:rPr>
              <a:t>OR-tools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78485" y="2250127"/>
            <a:ext cx="13947050" cy="563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7"/>
              </a:lnSpc>
            </a:pPr>
            <a:r>
              <a:rPr lang="en-US" sz="3599" spc="352">
                <a:solidFill>
                  <a:srgbClr val="231F20"/>
                </a:solidFill>
                <a:ea typeface="Noto Sans T Chinese Bold"/>
              </a:rPr>
              <a:t>定義變數</a:t>
            </a:r>
            <a:r>
              <a:rPr lang="en-US" sz="3599" spc="352">
                <a:solidFill>
                  <a:srgbClr val="231F20"/>
                </a:solidFill>
                <a:ea typeface="Noto Sans T Chinese"/>
              </a:rPr>
              <a:t>：t(i,j)，工件 i 在j th的工序中之開始時間</a:t>
            </a:r>
          </a:p>
          <a:p>
            <a:pPr>
              <a:lnSpc>
                <a:spcPts val="4967"/>
              </a:lnSpc>
            </a:pPr>
            <a:endParaRPr lang="en-US" sz="3599" spc="352">
              <a:solidFill>
                <a:srgbClr val="231F20"/>
              </a:solidFill>
              <a:ea typeface="Noto Sans T Chinese"/>
            </a:endParaRPr>
          </a:p>
          <a:p>
            <a:pPr>
              <a:lnSpc>
                <a:spcPts val="4967"/>
              </a:lnSpc>
            </a:pPr>
            <a:r>
              <a:rPr lang="en-US" sz="3599" spc="352">
                <a:solidFill>
                  <a:srgbClr val="231F20"/>
                </a:solidFill>
                <a:ea typeface="Noto Sans T Chinese Bold"/>
              </a:rPr>
              <a:t>限制式</a:t>
            </a:r>
            <a:r>
              <a:rPr lang="en-US" sz="3599" spc="352">
                <a:solidFill>
                  <a:srgbClr val="231F20"/>
                </a:solidFill>
                <a:ea typeface="Noto Sans T Chinese"/>
              </a:rPr>
              <a:t>：1. 優先順序</a:t>
            </a:r>
          </a:p>
          <a:p>
            <a:pPr>
              <a:lnSpc>
                <a:spcPts val="4967"/>
              </a:lnSpc>
            </a:pPr>
            <a:r>
              <a:rPr lang="en-US" sz="3599" spc="352">
                <a:solidFill>
                  <a:srgbClr val="231F20"/>
                </a:solidFill>
                <a:latin typeface="Noto Sans T Chinese"/>
              </a:rPr>
              <a:t>                   t(i,j)  + processingtime(i,j) &lt; t(k,j)</a:t>
            </a:r>
          </a:p>
          <a:p>
            <a:pPr>
              <a:lnSpc>
                <a:spcPts val="4967"/>
              </a:lnSpc>
            </a:pPr>
            <a:endParaRPr lang="en-US" sz="3599" spc="352">
              <a:solidFill>
                <a:srgbClr val="231F20"/>
              </a:solidFill>
              <a:latin typeface="Noto Sans T Chinese"/>
            </a:endParaRPr>
          </a:p>
          <a:p>
            <a:pPr>
              <a:lnSpc>
                <a:spcPts val="4967"/>
              </a:lnSpc>
            </a:pPr>
            <a:r>
              <a:rPr lang="en-US" sz="3599" spc="352">
                <a:solidFill>
                  <a:srgbClr val="231F20"/>
                </a:solidFill>
                <a:latin typeface="Noto Sans T Chinese"/>
              </a:rPr>
              <a:t>              2. 機台一次只能做一個工件</a:t>
            </a:r>
          </a:p>
          <a:p>
            <a:pPr>
              <a:lnSpc>
                <a:spcPts val="4967"/>
              </a:lnSpc>
            </a:pPr>
            <a:r>
              <a:rPr lang="en-US" sz="3599" spc="352">
                <a:solidFill>
                  <a:srgbClr val="231F20"/>
                </a:solidFill>
                <a:latin typeface="Noto Sans T Chinese"/>
              </a:rPr>
              <a:t>                   t(i,j) - t(i,k) &gt; p(i,j)  or  t(i,k) - t(i,j) &gt; p(j,j)</a:t>
            </a:r>
          </a:p>
          <a:p>
            <a:pPr>
              <a:lnSpc>
                <a:spcPts val="4967"/>
              </a:lnSpc>
            </a:pPr>
            <a:endParaRPr lang="en-US" sz="3599" spc="352">
              <a:solidFill>
                <a:srgbClr val="231F20"/>
              </a:solidFill>
              <a:latin typeface="Noto Sans T Chinese"/>
            </a:endParaRPr>
          </a:p>
          <a:p>
            <a:pPr>
              <a:lnSpc>
                <a:spcPts val="4967"/>
              </a:lnSpc>
            </a:pPr>
            <a:r>
              <a:rPr lang="en-US" sz="3599" spc="352">
                <a:solidFill>
                  <a:srgbClr val="231F20"/>
                </a:solidFill>
                <a:ea typeface="Noto Sans T Chinese Bold"/>
              </a:rPr>
              <a:t>目標式</a:t>
            </a:r>
            <a:r>
              <a:rPr lang="en-US" sz="3599" spc="352">
                <a:solidFill>
                  <a:srgbClr val="231F20"/>
                </a:solidFill>
                <a:ea typeface="Noto Sans T Chinese"/>
              </a:rPr>
              <a:t>：minimize makespan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19491" y="8540056"/>
            <a:ext cx="6895152" cy="67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67"/>
              </a:lnSpc>
            </a:pPr>
            <a:r>
              <a:rPr lang="en-US" sz="4034" spc="395">
                <a:solidFill>
                  <a:srgbClr val="231F20"/>
                </a:solidFill>
                <a:latin typeface="Noto Sans T Chinese Bold"/>
              </a:rPr>
              <a:t>CpSolver 求解！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76340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0" y="0"/>
                </a:moveTo>
                <a:lnTo>
                  <a:pt x="3556828" y="0"/>
                </a:lnTo>
                <a:lnTo>
                  <a:pt x="3556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749714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3556828" y="0"/>
                </a:moveTo>
                <a:lnTo>
                  <a:pt x="0" y="0"/>
                </a:lnTo>
                <a:lnTo>
                  <a:pt x="0" y="4114800"/>
                </a:lnTo>
                <a:lnTo>
                  <a:pt x="3556828" y="4114800"/>
                </a:lnTo>
                <a:lnTo>
                  <a:pt x="3556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24999">
            <a:off x="-2503731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24999">
            <a:off x="-2943904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24999">
            <a:off x="16576762" y="-1229799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924999">
            <a:off x="16136589" y="-1028700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06854" y="1585594"/>
            <a:ext cx="6050139" cy="370358"/>
          </a:xfrm>
          <a:custGeom>
            <a:avLst/>
            <a:gdLst/>
            <a:ahLst/>
            <a:cxnLst/>
            <a:rect l="l" t="t" r="r" b="b"/>
            <a:pathLst>
              <a:path w="6050139" h="370358">
                <a:moveTo>
                  <a:pt x="0" y="0"/>
                </a:moveTo>
                <a:lnTo>
                  <a:pt x="6050139" y="0"/>
                </a:lnTo>
                <a:lnTo>
                  <a:pt x="6050139" y="370358"/>
                </a:lnTo>
                <a:lnTo>
                  <a:pt x="0" y="370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300402" y="4000576"/>
            <a:ext cx="7482649" cy="1861051"/>
          </a:xfrm>
          <a:custGeom>
            <a:avLst/>
            <a:gdLst/>
            <a:ahLst/>
            <a:cxnLst/>
            <a:rect l="l" t="t" r="r" b="b"/>
            <a:pathLst>
              <a:path w="7482649" h="1861051">
                <a:moveTo>
                  <a:pt x="0" y="0"/>
                </a:moveTo>
                <a:lnTo>
                  <a:pt x="7482649" y="0"/>
                </a:lnTo>
                <a:lnTo>
                  <a:pt x="7482649" y="1861051"/>
                </a:lnTo>
                <a:lnTo>
                  <a:pt x="0" y="18610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9222" b="-125017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300402" y="6766502"/>
            <a:ext cx="7482649" cy="1955715"/>
          </a:xfrm>
          <a:custGeom>
            <a:avLst/>
            <a:gdLst/>
            <a:ahLst/>
            <a:cxnLst/>
            <a:rect l="l" t="t" r="r" b="b"/>
            <a:pathLst>
              <a:path w="7482649" h="1955715">
                <a:moveTo>
                  <a:pt x="0" y="0"/>
                </a:moveTo>
                <a:lnTo>
                  <a:pt x="7482649" y="0"/>
                </a:lnTo>
                <a:lnTo>
                  <a:pt x="7482649" y="1955715"/>
                </a:lnTo>
                <a:lnTo>
                  <a:pt x="0" y="19557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774" t="-764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736953" y="250199"/>
            <a:ext cx="6630114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000000"/>
                </a:solidFill>
                <a:latin typeface="Noto Sans T Chinese Bold"/>
              </a:rPr>
              <a:t>OR-tools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9719" y="2425141"/>
            <a:ext cx="6065422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19"/>
              </a:lnSpc>
            </a:pPr>
            <a:r>
              <a:rPr lang="en-US" sz="3999" spc="391">
                <a:solidFill>
                  <a:srgbClr val="231F20"/>
                </a:solidFill>
                <a:ea typeface="Noto Sans T Chinese Bold"/>
              </a:rPr>
              <a:t>以Dmu 44為例：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76340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0" y="0"/>
                </a:moveTo>
                <a:lnTo>
                  <a:pt x="3556828" y="0"/>
                </a:lnTo>
                <a:lnTo>
                  <a:pt x="3556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749714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3556828" y="0"/>
                </a:moveTo>
                <a:lnTo>
                  <a:pt x="0" y="0"/>
                </a:lnTo>
                <a:lnTo>
                  <a:pt x="0" y="4114800"/>
                </a:lnTo>
                <a:lnTo>
                  <a:pt x="3556828" y="4114800"/>
                </a:lnTo>
                <a:lnTo>
                  <a:pt x="3556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24999">
            <a:off x="-2503731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24999">
            <a:off x="-2943904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24999">
            <a:off x="16576762" y="-1229799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924999">
            <a:off x="16136589" y="-1028700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06854" y="1585594"/>
            <a:ext cx="6050139" cy="370358"/>
          </a:xfrm>
          <a:custGeom>
            <a:avLst/>
            <a:gdLst/>
            <a:ahLst/>
            <a:cxnLst/>
            <a:rect l="l" t="t" r="r" b="b"/>
            <a:pathLst>
              <a:path w="6050139" h="370358">
                <a:moveTo>
                  <a:pt x="0" y="0"/>
                </a:moveTo>
                <a:lnTo>
                  <a:pt x="6050139" y="0"/>
                </a:lnTo>
                <a:lnTo>
                  <a:pt x="6050139" y="370358"/>
                </a:lnTo>
                <a:lnTo>
                  <a:pt x="0" y="370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177425" y="1843853"/>
            <a:ext cx="7308997" cy="7760518"/>
          </a:xfrm>
          <a:custGeom>
            <a:avLst/>
            <a:gdLst/>
            <a:ahLst/>
            <a:cxnLst/>
            <a:rect l="l" t="t" r="r" b="b"/>
            <a:pathLst>
              <a:path w="7308997" h="7760518">
                <a:moveTo>
                  <a:pt x="0" y="0"/>
                </a:moveTo>
                <a:lnTo>
                  <a:pt x="7308996" y="0"/>
                </a:lnTo>
                <a:lnTo>
                  <a:pt x="7308996" y="7760517"/>
                </a:lnTo>
                <a:lnTo>
                  <a:pt x="0" y="7760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45459" y="250199"/>
            <a:ext cx="9572929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000000"/>
                </a:solidFill>
                <a:latin typeface="Noto Sans T Chinese Bold"/>
              </a:rPr>
              <a:t>Genetic Algorithm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52107" y="5048250"/>
            <a:ext cx="2559633" cy="9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499" spc="538">
                <a:solidFill>
                  <a:srgbClr val="231F20"/>
                </a:solidFill>
                <a:ea typeface="Noto Sans T Chinese Bold"/>
              </a:rPr>
              <a:t>初始解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76340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0" y="0"/>
                </a:moveTo>
                <a:lnTo>
                  <a:pt x="3556828" y="0"/>
                </a:lnTo>
                <a:lnTo>
                  <a:pt x="3556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749714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3556828" y="0"/>
                </a:moveTo>
                <a:lnTo>
                  <a:pt x="0" y="0"/>
                </a:lnTo>
                <a:lnTo>
                  <a:pt x="0" y="4114800"/>
                </a:lnTo>
                <a:lnTo>
                  <a:pt x="3556828" y="4114800"/>
                </a:lnTo>
                <a:lnTo>
                  <a:pt x="3556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24999">
            <a:off x="-2503731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24999">
            <a:off x="-2943904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24999">
            <a:off x="16576762" y="-1229799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924999">
            <a:off x="16136589" y="-1028700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06854" y="1585594"/>
            <a:ext cx="6050139" cy="370358"/>
          </a:xfrm>
          <a:custGeom>
            <a:avLst/>
            <a:gdLst/>
            <a:ahLst/>
            <a:cxnLst/>
            <a:rect l="l" t="t" r="r" b="b"/>
            <a:pathLst>
              <a:path w="6050139" h="370358">
                <a:moveTo>
                  <a:pt x="0" y="0"/>
                </a:moveTo>
                <a:lnTo>
                  <a:pt x="6050139" y="0"/>
                </a:lnTo>
                <a:lnTo>
                  <a:pt x="6050139" y="370358"/>
                </a:lnTo>
                <a:lnTo>
                  <a:pt x="0" y="370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177425" y="1843853"/>
            <a:ext cx="7308997" cy="7760518"/>
          </a:xfrm>
          <a:custGeom>
            <a:avLst/>
            <a:gdLst/>
            <a:ahLst/>
            <a:cxnLst/>
            <a:rect l="l" t="t" r="r" b="b"/>
            <a:pathLst>
              <a:path w="7308997" h="7760518">
                <a:moveTo>
                  <a:pt x="0" y="0"/>
                </a:moveTo>
                <a:lnTo>
                  <a:pt x="7308996" y="0"/>
                </a:lnTo>
                <a:lnTo>
                  <a:pt x="7308996" y="7760517"/>
                </a:lnTo>
                <a:lnTo>
                  <a:pt x="0" y="7760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45459" y="250199"/>
            <a:ext cx="9572929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000000"/>
                </a:solidFill>
                <a:latin typeface="Noto Sans T Chinese Bold"/>
              </a:rPr>
              <a:t>Genetic Algorithm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52107" y="5048250"/>
            <a:ext cx="2559633" cy="9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499" spc="538">
                <a:solidFill>
                  <a:srgbClr val="231F20"/>
                </a:solidFill>
                <a:ea typeface="Noto Sans T Chinese Bold"/>
              </a:rPr>
              <a:t>初始解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72290" y="2136892"/>
            <a:ext cx="2559633" cy="9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499" spc="538">
                <a:solidFill>
                  <a:srgbClr val="231F20"/>
                </a:solidFill>
                <a:ea typeface="Noto Sans T Chinese Bold"/>
              </a:rPr>
              <a:t>選擇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76340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0" y="0"/>
                </a:moveTo>
                <a:lnTo>
                  <a:pt x="3556828" y="0"/>
                </a:lnTo>
                <a:lnTo>
                  <a:pt x="3556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749714" y="7546970"/>
            <a:ext cx="3556828" cy="4114800"/>
          </a:xfrm>
          <a:custGeom>
            <a:avLst/>
            <a:gdLst/>
            <a:ahLst/>
            <a:cxnLst/>
            <a:rect l="l" t="t" r="r" b="b"/>
            <a:pathLst>
              <a:path w="3556828" h="4114800">
                <a:moveTo>
                  <a:pt x="3556828" y="0"/>
                </a:moveTo>
                <a:lnTo>
                  <a:pt x="0" y="0"/>
                </a:lnTo>
                <a:lnTo>
                  <a:pt x="0" y="4114800"/>
                </a:lnTo>
                <a:lnTo>
                  <a:pt x="3556828" y="4114800"/>
                </a:lnTo>
                <a:lnTo>
                  <a:pt x="3556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24999">
            <a:off x="-2503731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24999">
            <a:off x="-2943904" y="-1297702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24999">
            <a:off x="16576762" y="-1229799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924999">
            <a:off x="16136589" y="-1028700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8" y="0"/>
                </a:lnTo>
                <a:lnTo>
                  <a:pt x="4030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06854" y="1585594"/>
            <a:ext cx="6050139" cy="370358"/>
          </a:xfrm>
          <a:custGeom>
            <a:avLst/>
            <a:gdLst/>
            <a:ahLst/>
            <a:cxnLst/>
            <a:rect l="l" t="t" r="r" b="b"/>
            <a:pathLst>
              <a:path w="6050139" h="370358">
                <a:moveTo>
                  <a:pt x="0" y="0"/>
                </a:moveTo>
                <a:lnTo>
                  <a:pt x="6050139" y="0"/>
                </a:lnTo>
                <a:lnTo>
                  <a:pt x="6050139" y="370358"/>
                </a:lnTo>
                <a:lnTo>
                  <a:pt x="0" y="370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177425" y="1843853"/>
            <a:ext cx="7308997" cy="7760518"/>
          </a:xfrm>
          <a:custGeom>
            <a:avLst/>
            <a:gdLst/>
            <a:ahLst/>
            <a:cxnLst/>
            <a:rect l="l" t="t" r="r" b="b"/>
            <a:pathLst>
              <a:path w="7308997" h="7760518">
                <a:moveTo>
                  <a:pt x="0" y="0"/>
                </a:moveTo>
                <a:lnTo>
                  <a:pt x="7308996" y="0"/>
                </a:lnTo>
                <a:lnTo>
                  <a:pt x="7308996" y="7760517"/>
                </a:lnTo>
                <a:lnTo>
                  <a:pt x="0" y="7760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45459" y="250199"/>
            <a:ext cx="9572929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000000"/>
                </a:solidFill>
                <a:latin typeface="Noto Sans T Chinese Bold"/>
              </a:rPr>
              <a:t>Genetic Algorithm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52107" y="5048250"/>
            <a:ext cx="2559633" cy="9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499" spc="538">
                <a:solidFill>
                  <a:srgbClr val="231F20"/>
                </a:solidFill>
                <a:ea typeface="Noto Sans T Chinese Bold"/>
              </a:rPr>
              <a:t>初始解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72290" y="2136892"/>
            <a:ext cx="2559633" cy="9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499" spc="538">
                <a:solidFill>
                  <a:srgbClr val="231F20"/>
                </a:solidFill>
                <a:ea typeface="Noto Sans T Chinese Bold"/>
              </a:rPr>
              <a:t>選擇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33073" y="6615424"/>
            <a:ext cx="2559633" cy="9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499" spc="538">
                <a:solidFill>
                  <a:srgbClr val="231F20"/>
                </a:solidFill>
                <a:ea typeface="Noto Sans T Chinese Bold"/>
              </a:rPr>
              <a:t>交配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583</Words>
  <Application>Microsoft Office PowerPoint</Application>
  <PresentationFormat>自訂</PresentationFormat>
  <Paragraphs>234</Paragraphs>
  <Slides>43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1" baseType="lpstr">
      <vt:lpstr>Noto Sans T Chinese</vt:lpstr>
      <vt:lpstr>標楷體</vt:lpstr>
      <vt:lpstr>Calibri</vt:lpstr>
      <vt:lpstr>Arial</vt:lpstr>
      <vt:lpstr>Noto Sans T Chinese Bold</vt:lpstr>
      <vt:lpstr>Linux Biolinum</vt:lpstr>
      <vt:lpstr>Linux Biolinum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Group20模擬學期末專題</dc:title>
  <dc:creator>User</dc:creator>
  <cp:lastModifiedBy>109704017</cp:lastModifiedBy>
  <cp:revision>4</cp:revision>
  <dcterms:created xsi:type="dcterms:W3CDTF">2006-08-16T00:00:00Z</dcterms:created>
  <dcterms:modified xsi:type="dcterms:W3CDTF">2023-06-04T14:18:05Z</dcterms:modified>
  <dc:identifier>DAFkdQTqJvM</dc:identifier>
</cp:coreProperties>
</file>